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EB8D4-095E-409F-8851-C9CC30FAB1BC}" type="doc">
      <dgm:prSet loTypeId="urn:microsoft.com/office/officeart/2005/8/layout/vList3#1" loCatId="list" qsTypeId="urn:microsoft.com/office/officeart/2005/8/quickstyle/3d1" qsCatId="3D" csTypeId="urn:microsoft.com/office/officeart/2005/8/colors/colorful5" csCatId="colorful" phldr="1"/>
      <dgm:spPr/>
    </dgm:pt>
    <dgm:pt modelId="{BE3DDB97-7772-47CB-9162-131D26B55170}">
      <dgm:prSet phldrT="[Текст]" custT="1"/>
      <dgm:spPr/>
      <dgm:t>
        <a:bodyPr/>
        <a:lstStyle/>
        <a:p>
          <a:r>
            <a:rPr lang="ru-RU" sz="2000" b="1" i="1" dirty="0" smtClean="0"/>
            <a:t>Благоустройство части площади ул. </a:t>
          </a:r>
          <a:r>
            <a:rPr lang="ru-RU" sz="2000" b="1" i="1" dirty="0" smtClean="0"/>
            <a:t>Садовая с установкой веревочного парка </a:t>
          </a:r>
          <a:r>
            <a:rPr lang="ru-RU" sz="2000" b="1" i="1" dirty="0" smtClean="0"/>
            <a:t>– 411 чел.</a:t>
          </a:r>
          <a:endParaRPr lang="ru-RU" sz="2000" b="1" i="1" dirty="0"/>
        </a:p>
      </dgm:t>
    </dgm:pt>
    <dgm:pt modelId="{9BDB4F6E-8BC4-49DB-9EAC-2434B9BF828B}" type="parTrans" cxnId="{645B00A3-CBFD-4A45-B5AC-1C10B65BBE61}">
      <dgm:prSet/>
      <dgm:spPr/>
      <dgm:t>
        <a:bodyPr/>
        <a:lstStyle/>
        <a:p>
          <a:endParaRPr lang="ru-RU"/>
        </a:p>
      </dgm:t>
    </dgm:pt>
    <dgm:pt modelId="{23AFC7E4-D5A1-4CA5-AA53-BB7000FECEC2}" type="sibTrans" cxnId="{645B00A3-CBFD-4A45-B5AC-1C10B65BBE61}">
      <dgm:prSet/>
      <dgm:spPr/>
      <dgm:t>
        <a:bodyPr/>
        <a:lstStyle/>
        <a:p>
          <a:endParaRPr lang="ru-RU"/>
        </a:p>
      </dgm:t>
    </dgm:pt>
    <dgm:pt modelId="{0C4F1F67-71CD-430E-9715-AA4A10D50545}">
      <dgm:prSet custT="1"/>
      <dgm:spPr/>
      <dgm:t>
        <a:bodyPr/>
        <a:lstStyle/>
        <a:p>
          <a:r>
            <a:rPr lang="ru-RU" sz="2000" b="1" i="1" dirty="0" smtClean="0"/>
            <a:t>Установка памятника труженикам села – 140 чел.</a:t>
          </a:r>
          <a:endParaRPr lang="ru-RU" sz="2000" b="1" i="1" dirty="0"/>
        </a:p>
      </dgm:t>
    </dgm:pt>
    <dgm:pt modelId="{191FBFA2-71A1-4424-81F2-14CD177D29FA}" type="parTrans" cxnId="{A1510523-6161-4812-9066-2A74FFE3B6FB}">
      <dgm:prSet/>
      <dgm:spPr/>
      <dgm:t>
        <a:bodyPr/>
        <a:lstStyle/>
        <a:p>
          <a:endParaRPr lang="ru-RU"/>
        </a:p>
      </dgm:t>
    </dgm:pt>
    <dgm:pt modelId="{E337EE4D-9876-42B4-902B-9C7FF571A787}" type="sibTrans" cxnId="{A1510523-6161-4812-9066-2A74FFE3B6FB}">
      <dgm:prSet/>
      <dgm:spPr/>
      <dgm:t>
        <a:bodyPr/>
        <a:lstStyle/>
        <a:p>
          <a:endParaRPr lang="ru-RU"/>
        </a:p>
      </dgm:t>
    </dgm:pt>
    <dgm:pt modelId="{01DD9002-53F6-47EA-872F-8AED19B24857}" type="pres">
      <dgm:prSet presAssocID="{06FEB8D4-095E-409F-8851-C9CC30FAB1BC}" presName="linearFlow" presStyleCnt="0">
        <dgm:presLayoutVars>
          <dgm:dir/>
          <dgm:resizeHandles val="exact"/>
        </dgm:presLayoutVars>
      </dgm:prSet>
      <dgm:spPr/>
    </dgm:pt>
    <dgm:pt modelId="{BC057336-9E54-4F37-A0B5-4E6FBE8EC50D}" type="pres">
      <dgm:prSet presAssocID="{BE3DDB97-7772-47CB-9162-131D26B55170}" presName="composite" presStyleCnt="0"/>
      <dgm:spPr/>
    </dgm:pt>
    <dgm:pt modelId="{1A5B7B4D-022E-46F3-BA8D-E38D6B0FA7A2}" type="pres">
      <dgm:prSet presAssocID="{BE3DDB97-7772-47CB-9162-131D26B55170}" presName="imgShp" presStyleLbl="fgImgPlace1" presStyleIdx="0" presStyleCnt="2" custScaleX="283727" custScaleY="149408" custLinFactNeighborX="-56059" custLinFactNeighborY="-8"/>
      <dgm:spPr>
        <a:blipFill rotWithShape="0">
          <a:blip xmlns:r="http://schemas.openxmlformats.org/officeDocument/2006/relationships" r:embed="rId1"/>
          <a:stretch>
            <a:fillRect/>
          </a:stretch>
        </a:blipFill>
      </dgm:spPr>
    </dgm:pt>
    <dgm:pt modelId="{366EA7EB-7BA8-4866-8676-DE5EDA39DB8C}" type="pres">
      <dgm:prSet presAssocID="{BE3DDB97-7772-47CB-9162-131D26B55170}" presName="txShp" presStyleLbl="node1" presStyleIdx="0" presStyleCnt="2" custScaleX="74125" custScaleY="84373" custLinFactNeighborX="14803" custLinFactNeighborY="-5877">
        <dgm:presLayoutVars>
          <dgm:bulletEnabled val="1"/>
        </dgm:presLayoutVars>
      </dgm:prSet>
      <dgm:spPr/>
      <dgm:t>
        <a:bodyPr/>
        <a:lstStyle/>
        <a:p>
          <a:endParaRPr lang="ru-RU"/>
        </a:p>
      </dgm:t>
    </dgm:pt>
    <dgm:pt modelId="{A8C0D03B-37AA-47AB-82F1-F5A372C636A0}" type="pres">
      <dgm:prSet presAssocID="{23AFC7E4-D5A1-4CA5-AA53-BB7000FECEC2}" presName="spacing" presStyleCnt="0"/>
      <dgm:spPr/>
    </dgm:pt>
    <dgm:pt modelId="{3C372C6D-4064-4D7F-A692-77B9E9949BBF}" type="pres">
      <dgm:prSet presAssocID="{0C4F1F67-71CD-430E-9715-AA4A10D50545}" presName="composite" presStyleCnt="0"/>
      <dgm:spPr/>
    </dgm:pt>
    <dgm:pt modelId="{C361B372-74C1-4E65-864D-7AAE4F347B2A}" type="pres">
      <dgm:prSet presAssocID="{0C4F1F67-71CD-430E-9715-AA4A10D50545}" presName="imgShp" presStyleLbl="fgImgPlace1" presStyleIdx="1" presStyleCnt="2" custScaleX="270658" custScaleY="170123" custLinFactNeighborX="-55276" custLinFactNeighborY="-16512"/>
      <dgm:spPr>
        <a:blipFill rotWithShape="0">
          <a:blip xmlns:r="http://schemas.openxmlformats.org/officeDocument/2006/relationships" r:embed="rId2"/>
          <a:stretch>
            <a:fillRect/>
          </a:stretch>
        </a:blipFill>
      </dgm:spPr>
    </dgm:pt>
    <dgm:pt modelId="{408D9FF4-4DDA-4BBD-9477-E02BF5FB3256}" type="pres">
      <dgm:prSet presAssocID="{0C4F1F67-71CD-430E-9715-AA4A10D50545}" presName="txShp" presStyleLbl="node1" presStyleIdx="1" presStyleCnt="2" custScaleX="77994" custScaleY="84798" custLinFactNeighborX="22564" custLinFactNeighborY="-33124">
        <dgm:presLayoutVars>
          <dgm:bulletEnabled val="1"/>
        </dgm:presLayoutVars>
      </dgm:prSet>
      <dgm:spPr/>
      <dgm:t>
        <a:bodyPr/>
        <a:lstStyle/>
        <a:p>
          <a:endParaRPr lang="ru-RU"/>
        </a:p>
      </dgm:t>
    </dgm:pt>
  </dgm:ptLst>
  <dgm:cxnLst>
    <dgm:cxn modelId="{645B00A3-CBFD-4A45-B5AC-1C10B65BBE61}" srcId="{06FEB8D4-095E-409F-8851-C9CC30FAB1BC}" destId="{BE3DDB97-7772-47CB-9162-131D26B55170}" srcOrd="0" destOrd="0" parTransId="{9BDB4F6E-8BC4-49DB-9EAC-2434B9BF828B}" sibTransId="{23AFC7E4-D5A1-4CA5-AA53-BB7000FECEC2}"/>
    <dgm:cxn modelId="{4ED628F9-B328-41E2-B906-C86FB77D249B}" type="presOf" srcId="{0C4F1F67-71CD-430E-9715-AA4A10D50545}" destId="{408D9FF4-4DDA-4BBD-9477-E02BF5FB3256}" srcOrd="0" destOrd="0" presId="urn:microsoft.com/office/officeart/2005/8/layout/vList3#1"/>
    <dgm:cxn modelId="{3B1BD0F6-BCB2-4972-B699-C59856B8781A}" type="presOf" srcId="{06FEB8D4-095E-409F-8851-C9CC30FAB1BC}" destId="{01DD9002-53F6-47EA-872F-8AED19B24857}" srcOrd="0" destOrd="0" presId="urn:microsoft.com/office/officeart/2005/8/layout/vList3#1"/>
    <dgm:cxn modelId="{A1510523-6161-4812-9066-2A74FFE3B6FB}" srcId="{06FEB8D4-095E-409F-8851-C9CC30FAB1BC}" destId="{0C4F1F67-71CD-430E-9715-AA4A10D50545}" srcOrd="1" destOrd="0" parTransId="{191FBFA2-71A1-4424-81F2-14CD177D29FA}" sibTransId="{E337EE4D-9876-42B4-902B-9C7FF571A787}"/>
    <dgm:cxn modelId="{97949FFD-AF4D-43B6-B08A-C1C5F7AF6A9D}" type="presOf" srcId="{BE3DDB97-7772-47CB-9162-131D26B55170}" destId="{366EA7EB-7BA8-4866-8676-DE5EDA39DB8C}" srcOrd="0" destOrd="0" presId="urn:microsoft.com/office/officeart/2005/8/layout/vList3#1"/>
    <dgm:cxn modelId="{644C349E-FCF6-468C-A9BC-D2E5E3656699}" type="presParOf" srcId="{01DD9002-53F6-47EA-872F-8AED19B24857}" destId="{BC057336-9E54-4F37-A0B5-4E6FBE8EC50D}" srcOrd="0" destOrd="0" presId="urn:microsoft.com/office/officeart/2005/8/layout/vList3#1"/>
    <dgm:cxn modelId="{8BEE13DD-D054-43A0-B9BF-6FFA82B8726D}" type="presParOf" srcId="{BC057336-9E54-4F37-A0B5-4E6FBE8EC50D}" destId="{1A5B7B4D-022E-46F3-BA8D-E38D6B0FA7A2}" srcOrd="0" destOrd="0" presId="urn:microsoft.com/office/officeart/2005/8/layout/vList3#1"/>
    <dgm:cxn modelId="{33E13824-A697-4F4A-B7A0-3DC17633E8E2}" type="presParOf" srcId="{BC057336-9E54-4F37-A0B5-4E6FBE8EC50D}" destId="{366EA7EB-7BA8-4866-8676-DE5EDA39DB8C}" srcOrd="1" destOrd="0" presId="urn:microsoft.com/office/officeart/2005/8/layout/vList3#1"/>
    <dgm:cxn modelId="{593CD610-5941-4280-952C-9354E8798F2A}" type="presParOf" srcId="{01DD9002-53F6-47EA-872F-8AED19B24857}" destId="{A8C0D03B-37AA-47AB-82F1-F5A372C636A0}" srcOrd="1" destOrd="0" presId="urn:microsoft.com/office/officeart/2005/8/layout/vList3#1"/>
    <dgm:cxn modelId="{48C1A82C-3C9B-4F4E-8D58-87AE30A425D1}" type="presParOf" srcId="{01DD9002-53F6-47EA-872F-8AED19B24857}" destId="{3C372C6D-4064-4D7F-A692-77B9E9949BBF}" srcOrd="2" destOrd="0" presId="urn:microsoft.com/office/officeart/2005/8/layout/vList3#1"/>
    <dgm:cxn modelId="{18DFA7C1-1B29-4B84-884A-DC781E3A930D}" type="presParOf" srcId="{3C372C6D-4064-4D7F-A692-77B9E9949BBF}" destId="{C361B372-74C1-4E65-864D-7AAE4F347B2A}" srcOrd="0" destOrd="0" presId="urn:microsoft.com/office/officeart/2005/8/layout/vList3#1"/>
    <dgm:cxn modelId="{CD4E8C7F-87D3-49E6-8E0C-11B60105721F}" type="presParOf" srcId="{3C372C6D-4064-4D7F-A692-77B9E9949BBF}" destId="{408D9FF4-4DDA-4BBD-9477-E02BF5FB3256}"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47271-9EE5-487A-A53B-87018D318082}" type="doc">
      <dgm:prSet loTypeId="urn:microsoft.com/office/officeart/2005/8/layout/vList4#1" loCatId="list" qsTypeId="urn:microsoft.com/office/officeart/2005/8/quickstyle/3d3" qsCatId="3D" csTypeId="urn:microsoft.com/office/officeart/2005/8/colors/accent1_2" csCatId="accent1" phldr="1"/>
      <dgm:spPr/>
      <dgm:t>
        <a:bodyPr/>
        <a:lstStyle/>
        <a:p>
          <a:endParaRPr lang="ru-RU"/>
        </a:p>
      </dgm:t>
    </dgm:pt>
    <dgm:pt modelId="{19AE0480-1C8D-413B-AE37-C8724A50009F}">
      <dgm:prSet phldrT="[Текст]" custT="1"/>
      <dgm:spPr/>
      <dgm:t>
        <a:bodyPr/>
        <a:lstStyle/>
        <a:p>
          <a:pPr algn="l">
            <a:spcAft>
              <a:spcPts val="0"/>
            </a:spcAft>
          </a:pPr>
          <a:r>
            <a:rPr lang="ru-RU" sz="1600" b="1" i="1" dirty="0" smtClean="0"/>
            <a:t>Установка веревочного парка для детей старше 12 лет:</a:t>
          </a:r>
        </a:p>
        <a:p>
          <a:pPr algn="l">
            <a:spcAft>
              <a:spcPts val="0"/>
            </a:spcAft>
          </a:pPr>
          <a:endParaRPr lang="ru-RU" sz="1600" b="1" i="1" dirty="0" smtClean="0"/>
        </a:p>
        <a:p>
          <a:pPr algn="l">
            <a:spcAft>
              <a:spcPts val="0"/>
            </a:spcAft>
          </a:pPr>
          <a:r>
            <a:rPr lang="ru-RU" sz="1600" b="1" i="1" dirty="0" smtClean="0"/>
            <a:t>- Высота 3 метра;</a:t>
          </a:r>
        </a:p>
        <a:p>
          <a:pPr algn="l">
            <a:spcAft>
              <a:spcPts val="0"/>
            </a:spcAft>
          </a:pPr>
          <a:r>
            <a:rPr lang="ru-RU" sz="1600" b="1" i="1" dirty="0" smtClean="0"/>
            <a:t>- Длинна 11 метров;</a:t>
          </a:r>
        </a:p>
        <a:p>
          <a:pPr algn="l">
            <a:spcAft>
              <a:spcPts val="0"/>
            </a:spcAft>
          </a:pPr>
          <a:r>
            <a:rPr lang="ru-RU" sz="1600" b="1" i="1" dirty="0" smtClean="0"/>
            <a:t>- Ширина 7 метров.</a:t>
          </a:r>
        </a:p>
        <a:p>
          <a:pPr algn="l">
            <a:spcAft>
              <a:spcPts val="0"/>
            </a:spcAft>
          </a:pPr>
          <a:endParaRPr lang="ru-RU" sz="1600" b="1" i="1" dirty="0"/>
        </a:p>
      </dgm:t>
    </dgm:pt>
    <dgm:pt modelId="{14DDFE89-B93B-4CC6-9A29-4D30AC49BBBC}" type="parTrans" cxnId="{3A9E24F7-D817-4BD9-AEB8-53CFE40D38AE}">
      <dgm:prSet/>
      <dgm:spPr/>
      <dgm:t>
        <a:bodyPr/>
        <a:lstStyle/>
        <a:p>
          <a:endParaRPr lang="ru-RU"/>
        </a:p>
      </dgm:t>
    </dgm:pt>
    <dgm:pt modelId="{A4BAFCA9-9F53-42BE-A34B-C435EAFD7B0B}" type="sibTrans" cxnId="{3A9E24F7-D817-4BD9-AEB8-53CFE40D38AE}">
      <dgm:prSet/>
      <dgm:spPr/>
      <dgm:t>
        <a:bodyPr/>
        <a:lstStyle/>
        <a:p>
          <a:endParaRPr lang="ru-RU"/>
        </a:p>
      </dgm:t>
    </dgm:pt>
    <dgm:pt modelId="{0676C393-BFE7-4B81-B40B-5B7F1F504C76}" type="pres">
      <dgm:prSet presAssocID="{A4847271-9EE5-487A-A53B-87018D318082}" presName="linear" presStyleCnt="0">
        <dgm:presLayoutVars>
          <dgm:dir/>
          <dgm:resizeHandles val="exact"/>
        </dgm:presLayoutVars>
      </dgm:prSet>
      <dgm:spPr/>
      <dgm:t>
        <a:bodyPr/>
        <a:lstStyle/>
        <a:p>
          <a:endParaRPr lang="ru-RU"/>
        </a:p>
      </dgm:t>
    </dgm:pt>
    <dgm:pt modelId="{CAC4BA05-1DEB-4343-9BB0-DD5D760C803E}" type="pres">
      <dgm:prSet presAssocID="{19AE0480-1C8D-413B-AE37-C8724A50009F}" presName="comp" presStyleCnt="0"/>
      <dgm:spPr/>
    </dgm:pt>
    <dgm:pt modelId="{4393C1D8-7E49-48D7-A893-22F9F5C7A25E}" type="pres">
      <dgm:prSet presAssocID="{19AE0480-1C8D-413B-AE37-C8724A50009F}" presName="box" presStyleLbl="node1" presStyleIdx="0" presStyleCnt="1" custScaleX="32347" custScaleY="60927" custLinFactNeighborX="4417" custLinFactNeighborY="11668"/>
      <dgm:spPr/>
      <dgm:t>
        <a:bodyPr/>
        <a:lstStyle/>
        <a:p>
          <a:endParaRPr lang="ru-RU"/>
        </a:p>
      </dgm:t>
    </dgm:pt>
    <dgm:pt modelId="{7B906B6D-D336-4367-AEA5-C8897D8CE6AD}" type="pres">
      <dgm:prSet presAssocID="{19AE0480-1C8D-413B-AE37-C8724A50009F}" presName="img" presStyleLbl="fgImgPlace1" presStyleIdx="0" presStyleCnt="1" custScaleX="221100" custScaleY="75724" custLinFactNeighborX="-34887" custLinFactNeighborY="16022"/>
      <dgm:spPr>
        <a:blipFill rotWithShape="0">
          <a:blip xmlns:r="http://schemas.openxmlformats.org/officeDocument/2006/relationships" r:embed="rId1"/>
          <a:stretch>
            <a:fillRect/>
          </a:stretch>
        </a:blipFill>
      </dgm:spPr>
      <dgm:t>
        <a:bodyPr/>
        <a:lstStyle/>
        <a:p>
          <a:endParaRPr lang="ru-RU"/>
        </a:p>
      </dgm:t>
    </dgm:pt>
    <dgm:pt modelId="{442DDFDC-5FF8-4F83-9B85-AB1D7716ABAE}" type="pres">
      <dgm:prSet presAssocID="{19AE0480-1C8D-413B-AE37-C8724A50009F}" presName="text" presStyleLbl="node1" presStyleIdx="0" presStyleCnt="1">
        <dgm:presLayoutVars>
          <dgm:bulletEnabled val="1"/>
        </dgm:presLayoutVars>
      </dgm:prSet>
      <dgm:spPr/>
      <dgm:t>
        <a:bodyPr/>
        <a:lstStyle/>
        <a:p>
          <a:endParaRPr lang="ru-RU"/>
        </a:p>
      </dgm:t>
    </dgm:pt>
  </dgm:ptLst>
  <dgm:cxnLst>
    <dgm:cxn modelId="{C22320C2-FE2F-435F-9453-F46D6996FB84}" type="presOf" srcId="{A4847271-9EE5-487A-A53B-87018D318082}" destId="{0676C393-BFE7-4B81-B40B-5B7F1F504C76}" srcOrd="0" destOrd="0" presId="urn:microsoft.com/office/officeart/2005/8/layout/vList4#1"/>
    <dgm:cxn modelId="{08F7298E-38BA-4AA9-92B1-38C2C853E5F3}" type="presOf" srcId="{19AE0480-1C8D-413B-AE37-C8724A50009F}" destId="{442DDFDC-5FF8-4F83-9B85-AB1D7716ABAE}" srcOrd="1" destOrd="0" presId="urn:microsoft.com/office/officeart/2005/8/layout/vList4#1"/>
    <dgm:cxn modelId="{3A9E24F7-D817-4BD9-AEB8-53CFE40D38AE}" srcId="{A4847271-9EE5-487A-A53B-87018D318082}" destId="{19AE0480-1C8D-413B-AE37-C8724A50009F}" srcOrd="0" destOrd="0" parTransId="{14DDFE89-B93B-4CC6-9A29-4D30AC49BBBC}" sibTransId="{A4BAFCA9-9F53-42BE-A34B-C435EAFD7B0B}"/>
    <dgm:cxn modelId="{BDD26A18-9636-43CE-93C7-F3269CE2CABF}" type="presOf" srcId="{19AE0480-1C8D-413B-AE37-C8724A50009F}" destId="{4393C1D8-7E49-48D7-A893-22F9F5C7A25E}" srcOrd="0" destOrd="0" presId="urn:microsoft.com/office/officeart/2005/8/layout/vList4#1"/>
    <dgm:cxn modelId="{02A5FBA4-BAF2-4C2D-8844-715220FFB18D}" type="presParOf" srcId="{0676C393-BFE7-4B81-B40B-5B7F1F504C76}" destId="{CAC4BA05-1DEB-4343-9BB0-DD5D760C803E}" srcOrd="0" destOrd="0" presId="urn:microsoft.com/office/officeart/2005/8/layout/vList4#1"/>
    <dgm:cxn modelId="{E99F4EAD-F540-4417-AFE6-08CBDE00224F}" type="presParOf" srcId="{CAC4BA05-1DEB-4343-9BB0-DD5D760C803E}" destId="{4393C1D8-7E49-48D7-A893-22F9F5C7A25E}" srcOrd="0" destOrd="0" presId="urn:microsoft.com/office/officeart/2005/8/layout/vList4#1"/>
    <dgm:cxn modelId="{65F90D91-45FC-4B50-82B2-551048D158B1}" type="presParOf" srcId="{CAC4BA05-1DEB-4343-9BB0-DD5D760C803E}" destId="{7B906B6D-D336-4367-AEA5-C8897D8CE6AD}" srcOrd="1" destOrd="0" presId="urn:microsoft.com/office/officeart/2005/8/layout/vList4#1"/>
    <dgm:cxn modelId="{0EC445C7-FD3B-4638-B461-E5B869D30C44}" type="presParOf" srcId="{CAC4BA05-1DEB-4343-9BB0-DD5D760C803E}" destId="{442DDFDC-5FF8-4F83-9B85-AB1D7716ABAE}"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EA7EB-7BA8-4866-8676-DE5EDA39DB8C}">
      <dsp:nvSpPr>
        <dsp:cNvPr id="0" name=""/>
        <dsp:cNvSpPr/>
      </dsp:nvSpPr>
      <dsp:spPr>
        <a:xfrm rot="10800000">
          <a:off x="3720137" y="896649"/>
          <a:ext cx="4955619" cy="837974"/>
        </a:xfrm>
        <a:prstGeom prst="homePlate">
          <a:avLst/>
        </a:prstGeom>
        <a:gradFill rotWithShape="0">
          <a:gsLst>
            <a:gs pos="0">
              <a:schemeClr val="accent5">
                <a:hueOff val="0"/>
                <a:satOff val="0"/>
                <a:lumOff val="0"/>
                <a:alphaOff val="0"/>
                <a:shade val="60000"/>
              </a:schemeClr>
            </a:gs>
            <a:gs pos="33000">
              <a:schemeClr val="accent5">
                <a:hueOff val="0"/>
                <a:satOff val="0"/>
                <a:lumOff val="0"/>
                <a:alphaOff val="0"/>
                <a:tint val="86500"/>
              </a:schemeClr>
            </a:gs>
            <a:gs pos="46750">
              <a:schemeClr val="accent5">
                <a:hueOff val="0"/>
                <a:satOff val="0"/>
                <a:lumOff val="0"/>
                <a:alphaOff val="0"/>
                <a:tint val="71000"/>
                <a:satMod val="112000"/>
              </a:schemeClr>
            </a:gs>
            <a:gs pos="53000">
              <a:schemeClr val="accent5">
                <a:hueOff val="0"/>
                <a:satOff val="0"/>
                <a:lumOff val="0"/>
                <a:alphaOff val="0"/>
                <a:tint val="71000"/>
                <a:satMod val="112000"/>
              </a:schemeClr>
            </a:gs>
            <a:gs pos="68000">
              <a:schemeClr val="accent5">
                <a:hueOff val="0"/>
                <a:satOff val="0"/>
                <a:lumOff val="0"/>
                <a:alphaOff val="0"/>
                <a:tint val="86000"/>
              </a:schemeClr>
            </a:gs>
            <a:gs pos="100000">
              <a:schemeClr val="accent5">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7964" tIns="76200" rIns="142240" bIns="76200" numCol="1" spcCol="1270" anchor="ctr" anchorCtr="0">
          <a:noAutofit/>
        </a:bodyPr>
        <a:lstStyle/>
        <a:p>
          <a:pPr lvl="0" algn="ctr" defTabSz="889000">
            <a:lnSpc>
              <a:spcPct val="90000"/>
            </a:lnSpc>
            <a:spcBef>
              <a:spcPct val="0"/>
            </a:spcBef>
            <a:spcAft>
              <a:spcPct val="35000"/>
            </a:spcAft>
          </a:pPr>
          <a:r>
            <a:rPr lang="ru-RU" sz="2000" b="1" i="1" kern="1200" dirty="0" smtClean="0"/>
            <a:t>Благоустройство части площади ул. Садовая, установка крытой сцены – </a:t>
          </a:r>
          <a:r>
            <a:rPr lang="ru-RU" sz="2000" b="1" i="1" kern="1200" dirty="0" smtClean="0"/>
            <a:t>411 </a:t>
          </a:r>
          <a:r>
            <a:rPr lang="ru-RU" sz="2000" b="1" i="1" kern="1200" dirty="0" smtClean="0"/>
            <a:t>чел.</a:t>
          </a:r>
          <a:endParaRPr lang="ru-RU" sz="2000" b="1" i="1" kern="1200" dirty="0"/>
        </a:p>
      </dsp:txBody>
      <dsp:txXfrm rot="10800000">
        <a:off x="3929630" y="896649"/>
        <a:ext cx="4746126" cy="837974"/>
      </dsp:txXfrm>
    </dsp:sp>
    <dsp:sp modelId="{1A5B7B4D-022E-46F3-BA8D-E38D6B0FA7A2}">
      <dsp:nvSpPr>
        <dsp:cNvPr id="0" name=""/>
        <dsp:cNvSpPr/>
      </dsp:nvSpPr>
      <dsp:spPr>
        <a:xfrm>
          <a:off x="419329" y="1780"/>
          <a:ext cx="2870474" cy="2744291"/>
        </a:xfrm>
        <a:prstGeom prst="ellipse">
          <a:avLst/>
        </a:prstGeom>
        <a:blipFill rotWithShape="0">
          <a:blip xmlns:r="http://schemas.openxmlformats.org/officeDocument/2006/relationships" r:embed="rId1"/>
          <a:stretch>
            <a:fillRect/>
          </a:stretch>
        </a:blipFill>
        <a:ln>
          <a:noFill/>
        </a:ln>
        <a:effectLst>
          <a:outerShdw blurRad="190500" dist="228600" dir="2700000" sy="90000" rotWithShape="0">
            <a:srgbClr val="000000">
              <a:alpha val="255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08D9FF4-4DDA-4BBD-9477-E02BF5FB3256}">
      <dsp:nvSpPr>
        <dsp:cNvPr id="0" name=""/>
        <dsp:cNvSpPr/>
      </dsp:nvSpPr>
      <dsp:spPr>
        <a:xfrm rot="10800000">
          <a:off x="4929204" y="3342071"/>
          <a:ext cx="3729409" cy="842195"/>
        </a:xfrm>
        <a:prstGeom prst="homePlate">
          <a:avLst/>
        </a:prstGeom>
        <a:gradFill rotWithShape="0">
          <a:gsLst>
            <a:gs pos="0">
              <a:schemeClr val="accent5">
                <a:hueOff val="-1837137"/>
                <a:satOff val="270"/>
                <a:lumOff val="-6471"/>
                <a:alphaOff val="0"/>
                <a:shade val="60000"/>
              </a:schemeClr>
            </a:gs>
            <a:gs pos="33000">
              <a:schemeClr val="accent5">
                <a:hueOff val="-1837137"/>
                <a:satOff val="270"/>
                <a:lumOff val="-6471"/>
                <a:alphaOff val="0"/>
                <a:tint val="86500"/>
              </a:schemeClr>
            </a:gs>
            <a:gs pos="46750">
              <a:schemeClr val="accent5">
                <a:hueOff val="-1837137"/>
                <a:satOff val="270"/>
                <a:lumOff val="-6471"/>
                <a:alphaOff val="0"/>
                <a:tint val="71000"/>
                <a:satMod val="112000"/>
              </a:schemeClr>
            </a:gs>
            <a:gs pos="53000">
              <a:schemeClr val="accent5">
                <a:hueOff val="-1837137"/>
                <a:satOff val="270"/>
                <a:lumOff val="-6471"/>
                <a:alphaOff val="0"/>
                <a:tint val="71000"/>
                <a:satMod val="112000"/>
              </a:schemeClr>
            </a:gs>
            <a:gs pos="68000">
              <a:schemeClr val="accent5">
                <a:hueOff val="-1837137"/>
                <a:satOff val="270"/>
                <a:lumOff val="-6471"/>
                <a:alphaOff val="0"/>
                <a:tint val="86000"/>
              </a:schemeClr>
            </a:gs>
            <a:gs pos="100000">
              <a:schemeClr val="accent5">
                <a:hueOff val="-1837137"/>
                <a:satOff val="270"/>
                <a:lumOff val="-6471"/>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7964" tIns="76200" rIns="142240" bIns="76200" numCol="1" spcCol="1270" anchor="ctr" anchorCtr="0">
          <a:noAutofit/>
        </a:bodyPr>
        <a:lstStyle/>
        <a:p>
          <a:pPr lvl="0" algn="ctr" defTabSz="889000">
            <a:lnSpc>
              <a:spcPct val="90000"/>
            </a:lnSpc>
            <a:spcBef>
              <a:spcPct val="0"/>
            </a:spcBef>
            <a:spcAft>
              <a:spcPct val="35000"/>
            </a:spcAft>
          </a:pPr>
          <a:r>
            <a:rPr lang="ru-RU" sz="2000" b="1" i="1" kern="1200" dirty="0" smtClean="0"/>
            <a:t>Установка памятника труженикам села – </a:t>
          </a:r>
          <a:r>
            <a:rPr lang="ru-RU" sz="2000" b="1" i="1" kern="1200" dirty="0" smtClean="0"/>
            <a:t>140 </a:t>
          </a:r>
          <a:r>
            <a:rPr lang="ru-RU" sz="2000" b="1" i="1" kern="1200" dirty="0" smtClean="0"/>
            <a:t>чел.</a:t>
          </a:r>
          <a:endParaRPr lang="ru-RU" sz="2000" b="1" i="1" kern="1200" dirty="0"/>
        </a:p>
      </dsp:txBody>
      <dsp:txXfrm rot="10800000">
        <a:off x="5139753" y="3342071"/>
        <a:ext cx="3518860" cy="842195"/>
      </dsp:txXfrm>
    </dsp:sp>
    <dsp:sp modelId="{C361B372-74C1-4E65-864D-7AAE4F347B2A}">
      <dsp:nvSpPr>
        <dsp:cNvPr id="0" name=""/>
        <dsp:cNvSpPr/>
      </dsp:nvSpPr>
      <dsp:spPr>
        <a:xfrm>
          <a:off x="2489752" y="2825891"/>
          <a:ext cx="2214122" cy="2099052"/>
        </a:xfrm>
        <a:prstGeom prst="ellipse">
          <a:avLst/>
        </a:prstGeom>
        <a:blipFill rotWithShape="0">
          <a:blip xmlns:r="http://schemas.openxmlformats.org/officeDocument/2006/relationships" r:embed="rId2"/>
          <a:stretch>
            <a:fillRect/>
          </a:stretch>
        </a:blipFill>
        <a:ln>
          <a:noFill/>
        </a:ln>
        <a:effectLst>
          <a:outerShdw blurRad="190500" dist="228600" dir="2700000" sy="90000" rotWithShape="0">
            <a:srgbClr val="000000">
              <a:alpha val="255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C1D8-7E49-48D7-A893-22F9F5C7A25E}">
      <dsp:nvSpPr>
        <dsp:cNvPr id="0" name=""/>
        <dsp:cNvSpPr/>
      </dsp:nvSpPr>
      <dsp:spPr>
        <a:xfrm>
          <a:off x="4007320" y="493016"/>
          <a:ext cx="3304001" cy="1507250"/>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ts val="0"/>
            </a:spcAft>
          </a:pPr>
          <a:r>
            <a:rPr lang="ru-RU" sz="1600" b="1" i="1" kern="1200" dirty="0" smtClean="0"/>
            <a:t>1) </a:t>
          </a:r>
          <a:r>
            <a:rPr lang="ru-RU" sz="1600" b="1" i="1" kern="1200" dirty="0" smtClean="0"/>
            <a:t>установку </a:t>
          </a:r>
          <a:r>
            <a:rPr lang="ru-RU" sz="1600" b="1" i="1" kern="1200" dirty="0" smtClean="0"/>
            <a:t>крытой сцены;</a:t>
          </a:r>
        </a:p>
        <a:p>
          <a:pPr lvl="0" algn="l" defTabSz="711200">
            <a:lnSpc>
              <a:spcPct val="90000"/>
            </a:lnSpc>
            <a:spcBef>
              <a:spcPct val="0"/>
            </a:spcBef>
            <a:spcAft>
              <a:spcPts val="0"/>
            </a:spcAft>
          </a:pPr>
          <a:r>
            <a:rPr lang="ru-RU" sz="1600" b="1" i="1" kern="1200" dirty="0" smtClean="0"/>
            <a:t>2) </a:t>
          </a:r>
          <a:r>
            <a:rPr lang="ru-RU" sz="1600" b="1" i="1" kern="1200" dirty="0" smtClean="0"/>
            <a:t>Посадку </a:t>
          </a:r>
          <a:r>
            <a:rPr lang="ru-RU" sz="1600" b="1" i="1" kern="1200" dirty="0" smtClean="0"/>
            <a:t>7-8 метровой ели для Новогодних праздников</a:t>
          </a:r>
          <a:endParaRPr lang="ru-RU" sz="1600" b="1" i="1" kern="1200" dirty="0"/>
        </a:p>
      </dsp:txBody>
      <dsp:txXfrm>
        <a:off x="4686323" y="493016"/>
        <a:ext cx="2624998" cy="1507250"/>
      </dsp:txXfrm>
    </dsp:sp>
    <dsp:sp modelId="{7B906B6D-D336-4367-AEA5-C8897D8CE6AD}">
      <dsp:nvSpPr>
        <dsp:cNvPr id="0" name=""/>
        <dsp:cNvSpPr/>
      </dsp:nvSpPr>
      <dsp:spPr>
        <a:xfrm>
          <a:off x="306105" y="0"/>
          <a:ext cx="3886126" cy="3305349"/>
        </a:xfrm>
        <a:prstGeom prst="roundRect">
          <a:avLst>
            <a:gd name="adj" fmla="val 10000"/>
          </a:avLst>
        </a:prstGeom>
        <a:blipFill rotWithShape="0">
          <a:blip xmlns:r="http://schemas.openxmlformats.org/officeDocument/2006/relationships" r:embed="rId1"/>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AC8BF07-5F56-4B7C-A1E9-FF0DB945B0D3}">
      <dsp:nvSpPr>
        <dsp:cNvPr id="0" name=""/>
        <dsp:cNvSpPr/>
      </dsp:nvSpPr>
      <dsp:spPr>
        <a:xfrm>
          <a:off x="1298419" y="3647037"/>
          <a:ext cx="3420678" cy="2068004"/>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smtClean="0"/>
            <a:t>Благоустройство парковой    зоны  включает в себя:</a:t>
          </a:r>
          <a:endParaRPr lang="ru-RU" sz="1400" b="1" i="1" kern="1200" dirty="0" smtClean="0"/>
        </a:p>
        <a:p>
          <a:pPr lvl="0" algn="l" defTabSz="622300">
            <a:lnSpc>
              <a:spcPct val="90000"/>
            </a:lnSpc>
            <a:spcBef>
              <a:spcPct val="0"/>
            </a:spcBef>
            <a:spcAft>
              <a:spcPct val="35000"/>
            </a:spcAft>
          </a:pPr>
          <a:r>
            <a:rPr lang="ru-RU" sz="1400" b="1" i="1" kern="1200" dirty="0" smtClean="0"/>
            <a:t>1) </a:t>
          </a:r>
          <a:r>
            <a:rPr lang="ru-RU" sz="1400" b="1" i="1" kern="1200" dirty="0" smtClean="0"/>
            <a:t>установку ограждения;</a:t>
          </a:r>
          <a:endParaRPr lang="ru-RU" sz="1400" b="1" i="1" kern="1200" dirty="0" smtClean="0"/>
        </a:p>
        <a:p>
          <a:pPr lvl="0" algn="l" defTabSz="622300">
            <a:lnSpc>
              <a:spcPct val="90000"/>
            </a:lnSpc>
            <a:spcBef>
              <a:spcPct val="0"/>
            </a:spcBef>
            <a:spcAft>
              <a:spcPct val="35000"/>
            </a:spcAft>
          </a:pPr>
          <a:r>
            <a:rPr lang="ru-RU" sz="1400" b="1" i="1" kern="1200" dirty="0" smtClean="0"/>
            <a:t>2) демонтаж старых спортивных форм;</a:t>
          </a:r>
        </a:p>
        <a:p>
          <a:pPr lvl="0" algn="l" defTabSz="622300">
            <a:lnSpc>
              <a:spcPct val="90000"/>
            </a:lnSpc>
            <a:spcBef>
              <a:spcPct val="0"/>
            </a:spcBef>
            <a:spcAft>
              <a:spcPct val="35000"/>
            </a:spcAft>
          </a:pPr>
          <a:r>
            <a:rPr lang="ru-RU" sz="1400" b="1" i="1" kern="1200" dirty="0" smtClean="0"/>
            <a:t>3) </a:t>
          </a:r>
          <a:r>
            <a:rPr lang="ru-RU" sz="1400" b="1" i="1" kern="1200" dirty="0" smtClean="0"/>
            <a:t>установку лавочек и урн;</a:t>
          </a:r>
          <a:endParaRPr lang="ru-RU" sz="1400" b="1" i="1" kern="1200" dirty="0" smtClean="0"/>
        </a:p>
        <a:p>
          <a:pPr lvl="0" algn="l" defTabSz="622300">
            <a:lnSpc>
              <a:spcPct val="90000"/>
            </a:lnSpc>
            <a:spcBef>
              <a:spcPct val="0"/>
            </a:spcBef>
            <a:spcAft>
              <a:spcPct val="35000"/>
            </a:spcAft>
          </a:pPr>
          <a:r>
            <a:rPr lang="ru-RU" sz="1400" b="1" i="1" kern="1200" dirty="0" smtClean="0"/>
            <a:t>4) </a:t>
          </a:r>
          <a:r>
            <a:rPr lang="ru-RU" sz="1400" b="1" i="1" kern="1200" dirty="0" smtClean="0"/>
            <a:t>отсыпку </a:t>
          </a:r>
          <a:r>
            <a:rPr lang="ru-RU" sz="1400" b="1" i="1" kern="1200" dirty="0" smtClean="0"/>
            <a:t>дорожек щебнем;</a:t>
          </a:r>
        </a:p>
        <a:p>
          <a:pPr lvl="0" algn="l" defTabSz="622300">
            <a:lnSpc>
              <a:spcPct val="90000"/>
            </a:lnSpc>
            <a:spcBef>
              <a:spcPct val="0"/>
            </a:spcBef>
            <a:spcAft>
              <a:spcPct val="35000"/>
            </a:spcAft>
          </a:pPr>
          <a:r>
            <a:rPr lang="ru-RU" sz="1400" b="1" i="1" kern="1200" dirty="0" smtClean="0"/>
            <a:t>5) </a:t>
          </a:r>
          <a:r>
            <a:rPr lang="ru-RU" sz="1400" b="1" i="1" kern="1200" dirty="0" smtClean="0"/>
            <a:t>установку </a:t>
          </a:r>
          <a:r>
            <a:rPr lang="ru-RU" sz="1400" b="1" i="1" kern="1200" dirty="0" smtClean="0"/>
            <a:t>освещения;</a:t>
          </a:r>
        </a:p>
        <a:p>
          <a:pPr lvl="0" algn="l" defTabSz="622300">
            <a:lnSpc>
              <a:spcPct val="90000"/>
            </a:lnSpc>
            <a:spcBef>
              <a:spcPct val="0"/>
            </a:spcBef>
            <a:spcAft>
              <a:spcPct val="35000"/>
            </a:spcAft>
          </a:pPr>
          <a:r>
            <a:rPr lang="ru-RU" sz="1400" b="1" i="1" kern="1200" dirty="0" smtClean="0"/>
            <a:t>6) </a:t>
          </a:r>
          <a:r>
            <a:rPr lang="ru-RU" sz="1400" b="1" i="1" kern="1200" dirty="0" smtClean="0"/>
            <a:t>Установку видеонаблюдения.</a:t>
          </a:r>
          <a:endParaRPr lang="ru-RU" sz="1400" b="1" i="1" kern="1200" dirty="0"/>
        </a:p>
      </dsp:txBody>
      <dsp:txXfrm>
        <a:off x="2001400" y="3647037"/>
        <a:ext cx="2717697" cy="2068004"/>
      </dsp:txXfrm>
    </dsp:sp>
    <dsp:sp modelId="{29C3B9FF-9A50-4DB1-8039-3C980099FBB6}">
      <dsp:nvSpPr>
        <dsp:cNvPr id="0" name=""/>
        <dsp:cNvSpPr/>
      </dsp:nvSpPr>
      <dsp:spPr>
        <a:xfrm>
          <a:off x="4576216" y="3286149"/>
          <a:ext cx="4340071" cy="2858692"/>
        </a:xfrm>
        <a:prstGeom prst="roundRect">
          <a:avLst>
            <a:gd name="adj" fmla="val 10000"/>
          </a:avLst>
        </a:prstGeom>
        <a:blipFill rotWithShape="0">
          <a:blip xmlns:r="http://schemas.openxmlformats.org/officeDocument/2006/relationships" r:embed="rId2"/>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02.12.2021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142852"/>
            <a:ext cx="8858280" cy="1200329"/>
          </a:xfrm>
          <a:prstGeom prst="rect">
            <a:avLst/>
          </a:prstGeom>
        </p:spPr>
        <p:txBody>
          <a:bodyPr wrap="square">
            <a:spAutoFit/>
          </a:bodyPr>
          <a:lstStyle/>
          <a:p>
            <a:pPr indent="457200" algn="just"/>
            <a:r>
              <a:rPr lang="ru-RU" b="1" i="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prstDash val="lgDashDot"/>
                </a:ln>
                <a:solidFill>
                  <a:srgbClr val="FFC000"/>
                </a:solidFill>
                <a:effectLst>
                  <a:outerShdw blurRad="38100" dist="38100" dir="2700000" algn="tl">
                    <a:srgbClr val="000000">
                      <a:alpha val="43137"/>
                    </a:srgbClr>
                  </a:outerShdw>
                </a:effectLst>
                <a:latin typeface="Times New Roman" pitchFamily="18" charset="0"/>
                <a:cs typeface="Simplified Arabic" pitchFamily="18" charset="-78"/>
              </a:rPr>
              <a:t>Проект «Благоустройства части площади по ул. Садовая с установкой </a:t>
            </a:r>
            <a:r>
              <a:rPr lang="ru-RU" b="1" i="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prstDash val="lgDashDot"/>
                </a:ln>
                <a:solidFill>
                  <a:srgbClr val="FFC000"/>
                </a:solidFill>
                <a:effectLst>
                  <a:outerShdw blurRad="38100" dist="38100" dir="2700000" algn="tl">
                    <a:srgbClr val="000000">
                      <a:alpha val="43137"/>
                    </a:srgbClr>
                  </a:outerShdw>
                </a:effectLst>
                <a:latin typeface="Times New Roman" pitchFamily="18" charset="0"/>
                <a:cs typeface="Simplified Arabic" pitchFamily="18" charset="-78"/>
              </a:rPr>
              <a:t>веревочного парка» </a:t>
            </a:r>
            <a:endParaRPr lang="ru-RU" b="1" i="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prstDash val="lgDashDot"/>
              </a:ln>
              <a:solidFill>
                <a:srgbClr val="FFC000"/>
              </a:solidFill>
              <a:effectLst>
                <a:outerShdw blurRad="38100" dist="38100" dir="2700000" algn="tl">
                  <a:srgbClr val="000000">
                    <a:alpha val="43137"/>
                  </a:srgbClr>
                </a:outerShdw>
              </a:effectLst>
              <a:latin typeface="Times New Roman" pitchFamily="18" charset="0"/>
              <a:cs typeface="Simplified Arabic" pitchFamily="18" charset="-78"/>
            </a:endParaRPr>
          </a:p>
          <a:p>
            <a:pPr indent="457200" algn="just"/>
            <a:r>
              <a:rPr lang="ru-RU" b="1" i="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prstDash val="lgDashDot"/>
                </a:ln>
                <a:solidFill>
                  <a:srgbClr val="FFC000"/>
                </a:solidFill>
                <a:effectLst>
                  <a:outerShdw blurRad="38100" dist="38100" dir="2700000" algn="tl">
                    <a:srgbClr val="000000">
                      <a:alpha val="43137"/>
                    </a:srgbClr>
                  </a:outerShdw>
                </a:effectLst>
                <a:latin typeface="Times New Roman" pitchFamily="18" charset="0"/>
                <a:cs typeface="Simplified Arabic" pitchFamily="18" charset="-78"/>
              </a:rPr>
              <a:t>Программа поддержки местных инициатив на развитие объектов общественной инфраструктуры и благоустройства села.</a:t>
            </a:r>
          </a:p>
        </p:txBody>
      </p:sp>
      <p:sp>
        <p:nvSpPr>
          <p:cNvPr id="6" name="Прямоугольник 5"/>
          <p:cNvSpPr/>
          <p:nvPr/>
        </p:nvSpPr>
        <p:spPr>
          <a:xfrm>
            <a:off x="1643042" y="2786058"/>
            <a:ext cx="6143668" cy="369332"/>
          </a:xfrm>
          <a:prstGeom prst="rect">
            <a:avLst/>
          </a:prstGeom>
        </p:spPr>
        <p:txBody>
          <a:bodyPr wrap="square">
            <a:spAutoFit/>
          </a:bodyPr>
          <a:lstStyle/>
          <a:p>
            <a:r>
              <a:rPr lang="ru-RU" u="sng" dirty="0" smtClean="0"/>
              <a:t>Благоустройство площадки около памятника</a:t>
            </a:r>
            <a:endParaRPr lang="ru-RU" dirty="0"/>
          </a:p>
        </p:txBody>
      </p:sp>
      <p:pic>
        <p:nvPicPr>
          <p:cNvPr id="7" name="Рисунок 6">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a16="http://schemas.microsoft.com/office/drawing/2014/main" xmlns:w16se="http://schemas.microsoft.com/office/word/2015/wordml/symex"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p14="http://schemas.microsoft.com/office/word/2010/wordprocessingDrawing" xmlns:mc="http://schemas.openxmlformats.org/markup-compatibility/2006" xmlns:wpc="http://schemas.microsoft.com/office/word/2010/wordprocessingCanvas" xmlns:lc="http://schemas.openxmlformats.org/drawingml/2006/lockedCanvas" id="{3C58196D-6F9E-4CDD-9015-E4041FD9C16C}"/>
              </a:ext>
            </a:extLst>
          </p:cNvPr>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071538" y="1500174"/>
            <a:ext cx="7286676" cy="508567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142852"/>
            <a:ext cx="8786874" cy="1292662"/>
          </a:xfrm>
          <a:prstGeom prst="rect">
            <a:avLst/>
          </a:prstGeom>
        </p:spPr>
        <p:txBody>
          <a:bodyPr wrap="square">
            <a:spAutoFit/>
          </a:bodyPr>
          <a:lstStyle/>
          <a:p>
            <a:pPr indent="457200" algn="just"/>
            <a:r>
              <a:rPr lang="ru-RU" sz="2000" b="1" i="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prstDash val="lgDashDot"/>
                </a:ln>
                <a:solidFill>
                  <a:srgbClr val="FFC000"/>
                </a:solidFill>
                <a:effectLst>
                  <a:outerShdw blurRad="38100" dist="38100" dir="2700000" algn="tl">
                    <a:srgbClr val="000000">
                      <a:alpha val="43137"/>
                    </a:srgbClr>
                  </a:outerShdw>
                </a:effectLst>
                <a:latin typeface="Times New Roman" pitchFamily="18" charset="0"/>
                <a:cs typeface="Simplified Arabic" pitchFamily="18" charset="-78"/>
              </a:rPr>
              <a:t>По результатам анкетирования, в котором приняло участие 725 чел . (42 %) от взрослого населения села, определились два наиболее значимых объекта:</a:t>
            </a:r>
          </a:p>
          <a:p>
            <a:pPr indent="457200" algn="just"/>
            <a:endParaRPr lang="ru-RU" b="1" i="1" dirty="0" smtClean="0">
              <a:ln>
                <a:gradFill>
                  <a:gsLst>
                    <a:gs pos="0">
                      <a:srgbClr val="00B0F0"/>
                    </a:gs>
                    <a:gs pos="50000">
                      <a:schemeClr val="accent1">
                        <a:tint val="44500"/>
                        <a:satMod val="160000"/>
                      </a:schemeClr>
                    </a:gs>
                    <a:gs pos="100000">
                      <a:schemeClr val="accent1">
                        <a:tint val="23500"/>
                        <a:satMod val="160000"/>
                      </a:schemeClr>
                    </a:gs>
                  </a:gsLst>
                  <a:lin ang="5400000" scaled="0"/>
                </a:gradFill>
                <a:prstDash val="lgDashDot"/>
              </a:ln>
              <a:solidFill>
                <a:srgbClr val="FFC000"/>
              </a:solidFill>
              <a:effectLst>
                <a:outerShdw blurRad="38100" dist="38100" dir="2700000" algn="tl">
                  <a:srgbClr val="000000">
                    <a:alpha val="43137"/>
                  </a:srgbClr>
                </a:outerShdw>
              </a:effectLst>
              <a:latin typeface="Times New Roman" pitchFamily="18" charset="0"/>
              <a:cs typeface="Simplified Arabic" pitchFamily="18" charset="-78"/>
            </a:endParaRPr>
          </a:p>
        </p:txBody>
      </p:sp>
      <p:graphicFrame>
        <p:nvGraphicFramePr>
          <p:cNvPr id="5" name="Схема 4"/>
          <p:cNvGraphicFramePr/>
          <p:nvPr>
            <p:extLst>
              <p:ext uri="{D42A27DB-BD31-4B8C-83A1-F6EECF244321}">
                <p14:modId xmlns="" xmlns:p14="http://schemas.microsoft.com/office/powerpoint/2010/main" val="416009984"/>
              </p:ext>
            </p:extLst>
          </p:nvPr>
        </p:nvGraphicFramePr>
        <p:xfrm>
          <a:off x="142844" y="1571612"/>
          <a:ext cx="8786874"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714356"/>
            <a:ext cx="8643998" cy="40934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indent="457200"/>
            <a:r>
              <a:rPr lang="ru-RU" sz="2000" b="1" i="1" dirty="0" smtClean="0">
                <a:solidFill>
                  <a:srgbClr val="FFFF00"/>
                </a:solidFill>
              </a:rPr>
              <a:t>Основной целью данного проекта будет являться </a:t>
            </a:r>
            <a:r>
              <a:rPr lang="ru-RU" sz="2000" b="1" i="1" dirty="0" smtClean="0">
                <a:solidFill>
                  <a:srgbClr val="FFFF00"/>
                </a:solidFill>
              </a:rPr>
              <a:t>установка веревочного парка.</a:t>
            </a:r>
            <a:r>
              <a:rPr lang="ru-RU" sz="2000" b="1" i="1" dirty="0" smtClean="0">
                <a:solidFill>
                  <a:srgbClr val="FFFF00"/>
                </a:solidFill>
              </a:rPr>
              <a:t/>
            </a:r>
            <a:br>
              <a:rPr lang="ru-RU" sz="2000" b="1" i="1" dirty="0" smtClean="0">
                <a:solidFill>
                  <a:srgbClr val="FFFF00"/>
                </a:solidFill>
              </a:rPr>
            </a:br>
            <a:r>
              <a:rPr lang="ru-RU" sz="2000" b="1" i="1" dirty="0" smtClean="0">
                <a:solidFill>
                  <a:srgbClr val="FFFF00"/>
                </a:solidFill>
              </a:rPr>
              <a:t>     </a:t>
            </a:r>
            <a:r>
              <a:rPr lang="ru-RU" sz="2000" b="1" i="1" dirty="0" smtClean="0">
                <a:solidFill>
                  <a:srgbClr val="FFFF00"/>
                </a:solidFill>
              </a:rPr>
              <a:t>Веревочный парк будет </a:t>
            </a:r>
            <a:r>
              <a:rPr lang="ru-RU" sz="2000" b="1" i="1" dirty="0" smtClean="0">
                <a:solidFill>
                  <a:srgbClr val="FFFF00"/>
                </a:solidFill>
              </a:rPr>
              <a:t>располагаться на площади по улице Садовая, где уже присутствует современные площадки для игры в футбол и пляжный волейбол, а также площадка для игры «Городки».  </a:t>
            </a:r>
          </a:p>
          <a:p>
            <a:pPr indent="457200" algn="just"/>
            <a:r>
              <a:rPr lang="ru-RU" sz="2000" b="1" i="1" dirty="0" smtClean="0">
                <a:solidFill>
                  <a:srgbClr val="FFFF00"/>
                </a:solidFill>
              </a:rPr>
              <a:t>После реализации данного проекта эта часть села превратится в полностью законченную благоустроенную территорию. Здесь смогут гулять мамы с малышами, молодые люди заниматься спортом,  а люди пожилого возраста смогут пообщаться на свежем воздухе, наслаждаясь концертной программой или спортивными мероприятиями. Ведь ни для кого не секрет, что наше село имеет богатое культурное наследие, которое мы должны сделать ещё более доступным  и ярким для жителей и гостей нашего села.</a:t>
            </a:r>
            <a:endParaRPr lang="ru-RU" sz="2000" b="1" i="1" dirty="0">
              <a:solidFill>
                <a:srgbClr val="FFFF00"/>
              </a:solidFill>
            </a:endParaRP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501122" cy="369332"/>
          </a:xfrm>
          <a:prstGeom prst="rect">
            <a:avLst/>
          </a:prstGeom>
        </p:spPr>
        <p:txBody>
          <a:bodyPr wrap="square">
            <a:spAutoFit/>
          </a:bodyPr>
          <a:lstStyle/>
          <a:p>
            <a:pPr indent="457200" algn="just"/>
            <a:r>
              <a:rPr lang="ru-RU" b="1" i="1" dirty="0" smtClean="0">
                <a:solidFill>
                  <a:srgbClr val="FFFF00"/>
                </a:solidFill>
              </a:rPr>
              <a:t>Стоимость проекта составляет </a:t>
            </a:r>
            <a:r>
              <a:rPr lang="ru-RU" b="1" i="1" dirty="0" smtClean="0">
                <a:solidFill>
                  <a:srgbClr val="FFFF00"/>
                </a:solidFill>
              </a:rPr>
              <a:t>1,800 </a:t>
            </a:r>
            <a:r>
              <a:rPr lang="ru-RU" b="1" i="1" dirty="0" smtClean="0">
                <a:solidFill>
                  <a:srgbClr val="FFFF00"/>
                </a:solidFill>
              </a:rPr>
              <a:t>млн. руб., и включает в себя:</a:t>
            </a:r>
          </a:p>
        </p:txBody>
      </p:sp>
      <p:graphicFrame>
        <p:nvGraphicFramePr>
          <p:cNvPr id="10" name="Схема 9"/>
          <p:cNvGraphicFramePr/>
          <p:nvPr>
            <p:extLst>
              <p:ext uri="{D42A27DB-BD31-4B8C-83A1-F6EECF244321}">
                <p14:modId xmlns="" xmlns:p14="http://schemas.microsoft.com/office/powerpoint/2010/main" val="2102502112"/>
              </p:ext>
            </p:extLst>
          </p:nvPr>
        </p:nvGraphicFramePr>
        <p:xfrm>
          <a:off x="-142908" y="500042"/>
          <a:ext cx="9144000"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142852"/>
            <a:ext cx="8229600" cy="654032"/>
          </a:xfrm>
        </p:spPr>
        <p:style>
          <a:lnRef idx="3">
            <a:schemeClr val="lt1"/>
          </a:lnRef>
          <a:fillRef idx="1">
            <a:schemeClr val="accent1"/>
          </a:fillRef>
          <a:effectRef idx="1">
            <a:schemeClr val="accent1"/>
          </a:effectRef>
          <a:fontRef idx="minor">
            <a:schemeClr val="lt1"/>
          </a:fontRef>
        </p:style>
        <p:txBody>
          <a:bodyPr>
            <a:normAutofit/>
          </a:bodyPr>
          <a:lstStyle/>
          <a:p>
            <a:r>
              <a:rPr lang="ru-RU" sz="2800" i="1" dirty="0" smtClean="0">
                <a:latin typeface="Times New Roman" pitchFamily="18" charset="0"/>
                <a:cs typeface="Times New Roman" pitchFamily="18" charset="0"/>
              </a:rPr>
              <a:t>Объекты, находящиеся на площади по ул. Садовая</a:t>
            </a:r>
            <a:endParaRPr lang="ru-RU" sz="2800" i="1" dirty="0">
              <a:latin typeface="Times New Roman" pitchFamily="18" charset="0"/>
              <a:cs typeface="Times New Roman" pitchFamily="18" charset="0"/>
            </a:endParaRPr>
          </a:p>
        </p:txBody>
      </p:sp>
      <p:pic>
        <p:nvPicPr>
          <p:cNvPr id="7" name="Содержимое 6" descr="of1zlaRfGVQ.jpg"/>
          <p:cNvPicPr>
            <a:picLocks noGrp="1" noChangeAspect="1"/>
          </p:cNvPicPr>
          <p:nvPr>
            <p:ph sz="half" idx="1"/>
          </p:nvPr>
        </p:nvPicPr>
        <p:blipFill>
          <a:blip r:embed="rId2" cstate="print"/>
          <a:stretch>
            <a:fillRect/>
          </a:stretch>
        </p:blipFill>
        <p:spPr>
          <a:xfrm>
            <a:off x="142844" y="928670"/>
            <a:ext cx="4214842" cy="2786082"/>
          </a:xfrm>
          <a:prstGeom prst="rect">
            <a:avLst/>
          </a:prstGeom>
          <a:ln>
            <a:noFill/>
          </a:ln>
          <a:effectLst>
            <a:softEdge rad="112500"/>
          </a:effectLst>
        </p:spPr>
      </p:pic>
      <p:pic>
        <p:nvPicPr>
          <p:cNvPr id="9" name="Содержимое 8" descr="IMG_20191025_104230.jpg"/>
          <p:cNvPicPr>
            <a:picLocks noGrp="1" noChangeAspect="1"/>
          </p:cNvPicPr>
          <p:nvPr>
            <p:ph sz="half" idx="2"/>
          </p:nvPr>
        </p:nvPicPr>
        <p:blipFill>
          <a:blip r:embed="rId3" cstate="print"/>
          <a:stretch>
            <a:fillRect/>
          </a:stretch>
        </p:blipFill>
        <p:spPr>
          <a:xfrm>
            <a:off x="142844" y="3714752"/>
            <a:ext cx="4214842" cy="3028950"/>
          </a:xfrm>
          <a:prstGeom prst="rect">
            <a:avLst/>
          </a:prstGeom>
          <a:ln>
            <a:noFill/>
          </a:ln>
          <a:effectLst>
            <a:softEdge rad="112500"/>
          </a:effectLst>
        </p:spPr>
      </p:pic>
      <p:pic>
        <p:nvPicPr>
          <p:cNvPr id="10" name="Рисунок 9" descr="IMG_20191025_104204.jpg"/>
          <p:cNvPicPr>
            <a:picLocks noChangeAspect="1"/>
          </p:cNvPicPr>
          <p:nvPr/>
        </p:nvPicPr>
        <p:blipFill>
          <a:blip r:embed="rId4" cstate="print"/>
          <a:stretch>
            <a:fillRect/>
          </a:stretch>
        </p:blipFill>
        <p:spPr>
          <a:xfrm>
            <a:off x="4357686" y="928670"/>
            <a:ext cx="4643437" cy="5786478"/>
          </a:xfrm>
          <a:prstGeom prst="rect">
            <a:avLst/>
          </a:prstGeom>
          <a:ln>
            <a:noFill/>
          </a:ln>
          <a:effectLst>
            <a:softEdge rad="112500"/>
          </a:effectLst>
        </p:spPr>
      </p:pic>
    </p:spTree>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429684" cy="40011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indent="457200" algn="ctr"/>
            <a:r>
              <a:rPr lang="ru-RU" sz="2000" b="1" i="1" dirty="0" smtClean="0">
                <a:solidFill>
                  <a:srgbClr val="FFFF00"/>
                </a:solidFill>
              </a:rPr>
              <a:t>Схема расположения </a:t>
            </a:r>
            <a:r>
              <a:rPr lang="ru-RU" sz="2000" b="1" i="1" dirty="0" smtClean="0">
                <a:solidFill>
                  <a:srgbClr val="FFFF00"/>
                </a:solidFill>
              </a:rPr>
              <a:t>веревочного парка</a:t>
            </a:r>
            <a:endParaRPr lang="ru-RU" sz="2000" b="1" i="1" dirty="0">
              <a:solidFill>
                <a:srgbClr val="FFFF00"/>
              </a:solidFill>
            </a:endParaRPr>
          </a:p>
        </p:txBody>
      </p:sp>
      <p:pic>
        <p:nvPicPr>
          <p:cNvPr id="3" name="Рисунок 2" descr="сцена.png"/>
          <p:cNvPicPr>
            <a:picLocks noChangeAspect="1"/>
          </p:cNvPicPr>
          <p:nvPr/>
        </p:nvPicPr>
        <p:blipFill>
          <a:blip r:embed="rId2"/>
          <a:stretch>
            <a:fillRect/>
          </a:stretch>
        </p:blipFill>
        <p:spPr>
          <a:xfrm>
            <a:off x="142844" y="1357298"/>
            <a:ext cx="8858312" cy="5357850"/>
          </a:xfrm>
          <a:prstGeom prst="rect">
            <a:avLst/>
          </a:prstGeom>
          <a:ln>
            <a:noFill/>
          </a:ln>
          <a:effectLst>
            <a:softEdge rad="112500"/>
          </a:effectLst>
        </p:spPr>
      </p:pic>
      <p:sp>
        <p:nvSpPr>
          <p:cNvPr id="4" name="Стрелка вниз 3"/>
          <p:cNvSpPr/>
          <p:nvPr/>
        </p:nvSpPr>
        <p:spPr>
          <a:xfrm>
            <a:off x="1214414" y="2000240"/>
            <a:ext cx="214314" cy="2786082"/>
          </a:xfrm>
          <a:prstGeom prst="downArrow">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Овал 6"/>
          <p:cNvSpPr/>
          <p:nvPr/>
        </p:nvSpPr>
        <p:spPr>
          <a:xfrm>
            <a:off x="285720" y="1571612"/>
            <a:ext cx="207170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1400" b="1" spc="150" dirty="0" smtClean="0">
                <a:ln w="11430"/>
                <a:solidFill>
                  <a:srgbClr val="F8F8F8"/>
                </a:solidFill>
                <a:effectLst>
                  <a:outerShdw blurRad="25400" algn="tl" rotWithShape="0">
                    <a:srgbClr val="000000">
                      <a:alpha val="43000"/>
                    </a:srgbClr>
                  </a:outerShdw>
                </a:effectLst>
              </a:rPr>
              <a:t>Веревочный парк</a:t>
            </a:r>
            <a:endParaRPr lang="ru-RU" sz="1400" b="1" spc="150" dirty="0">
              <a:ln w="11430"/>
              <a:solidFill>
                <a:srgbClr val="F8F8F8"/>
              </a:solidFill>
              <a:effectLst>
                <a:outerShdw blurRad="25400" algn="tl" rotWithShape="0">
                  <a:srgbClr val="000000">
                    <a:alpha val="43000"/>
                  </a:srgbClr>
                </a:outerShdw>
              </a:effectLst>
            </a:endParaRPr>
          </a:p>
        </p:txBody>
      </p:sp>
      <p:sp>
        <p:nvSpPr>
          <p:cNvPr id="8" name="Стрелка вниз 7"/>
          <p:cNvSpPr/>
          <p:nvPr/>
        </p:nvSpPr>
        <p:spPr>
          <a:xfrm>
            <a:off x="3214678" y="2928934"/>
            <a:ext cx="214314" cy="1857388"/>
          </a:xfrm>
          <a:prstGeom prst="downArrow">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Овал 8"/>
          <p:cNvSpPr/>
          <p:nvPr/>
        </p:nvSpPr>
        <p:spPr>
          <a:xfrm>
            <a:off x="2428860" y="2000240"/>
            <a:ext cx="1785950"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1400" b="1" spc="150" dirty="0" smtClean="0">
                <a:ln w="11430"/>
                <a:solidFill>
                  <a:srgbClr val="F8F8F8"/>
                </a:solidFill>
                <a:effectLst>
                  <a:outerShdw blurRad="25400" algn="tl" rotWithShape="0">
                    <a:srgbClr val="000000">
                      <a:alpha val="43000"/>
                    </a:srgbClr>
                  </a:outerShdw>
                </a:effectLst>
              </a:rPr>
              <a:t>Парковая зона</a:t>
            </a:r>
            <a:endParaRPr lang="ru-RU" sz="1400" b="1" spc="150" dirty="0">
              <a:ln w="11430"/>
              <a:solidFill>
                <a:srgbClr val="F8F8F8"/>
              </a:solidFill>
              <a:effectLst>
                <a:outerShdw blurRad="25400" algn="tl" rotWithShape="0">
                  <a:srgbClr val="000000">
                    <a:alpha val="43000"/>
                  </a:srgbClr>
                </a:outerShdw>
              </a:effectLst>
            </a:endParaRPr>
          </a:p>
        </p:txBody>
      </p:sp>
      <p:sp>
        <p:nvSpPr>
          <p:cNvPr id="10" name="Стрелка вниз 9"/>
          <p:cNvSpPr/>
          <p:nvPr/>
        </p:nvSpPr>
        <p:spPr>
          <a:xfrm>
            <a:off x="6500826" y="2643182"/>
            <a:ext cx="214314" cy="2286016"/>
          </a:xfrm>
          <a:prstGeom prst="downArrow">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Овал 10"/>
          <p:cNvSpPr/>
          <p:nvPr/>
        </p:nvSpPr>
        <p:spPr>
          <a:xfrm>
            <a:off x="5429256" y="1714488"/>
            <a:ext cx="2286016"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1400" b="1" spc="150" dirty="0" smtClean="0">
                <a:ln w="11430"/>
                <a:solidFill>
                  <a:srgbClr val="F8F8F8"/>
                </a:solidFill>
                <a:effectLst>
                  <a:outerShdw blurRad="25400" algn="tl" rotWithShape="0">
                    <a:srgbClr val="000000">
                      <a:alpha val="43000"/>
                    </a:srgbClr>
                  </a:outerShdw>
                </a:effectLst>
              </a:rPr>
              <a:t>Площадь ул. Садовая, сцена</a:t>
            </a:r>
            <a:endParaRPr lang="ru-RU" sz="1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BAAAgD2seA-960.jpg"/>
          <p:cNvPicPr>
            <a:picLocks noChangeAspect="1"/>
          </p:cNvPicPr>
          <p:nvPr/>
        </p:nvPicPr>
        <p:blipFill>
          <a:blip r:embed="rId2"/>
          <a:stretch>
            <a:fillRect/>
          </a:stretch>
        </p:blipFill>
        <p:spPr>
          <a:xfrm>
            <a:off x="142844" y="142852"/>
            <a:ext cx="8858312" cy="6598714"/>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299</TotalTime>
  <Words>148</Words>
  <Application>Microsoft Office PowerPoint</Application>
  <PresentationFormat>Экран (4:3)</PresentationFormat>
  <Paragraphs>19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Апекс</vt:lpstr>
      <vt:lpstr>Слайд 1</vt:lpstr>
      <vt:lpstr>Слайд 2</vt:lpstr>
      <vt:lpstr>Слайд 3</vt:lpstr>
      <vt:lpstr>Слайд 4</vt:lpstr>
      <vt:lpstr>Объекты, находящиеся на площади по ул. Садовая</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49</cp:revision>
  <dcterms:created xsi:type="dcterms:W3CDTF">2019-11-19T05:40:04Z</dcterms:created>
  <dcterms:modified xsi:type="dcterms:W3CDTF">2021-12-02T04:13:31Z</dcterms:modified>
</cp:coreProperties>
</file>