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61" r:id="rId9"/>
    <p:sldId id="262" r:id="rId10"/>
    <p:sldId id="263" r:id="rId11"/>
    <p:sldId id="265" r:id="rId12"/>
    <p:sldId id="278" r:id="rId13"/>
    <p:sldId id="284" r:id="rId14"/>
    <p:sldId id="285" r:id="rId15"/>
    <p:sldId id="286" r:id="rId16"/>
    <p:sldId id="287" r:id="rId17"/>
    <p:sldId id="288" r:id="rId18"/>
    <p:sldId id="290" r:id="rId19"/>
    <p:sldId id="273" r:id="rId20"/>
    <p:sldId id="276" r:id="rId21"/>
  </p:sldIdLst>
  <p:sldSz cx="9144000" cy="6858000" type="screen4x3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99FF"/>
    <a:srgbClr val="FF99FF"/>
    <a:srgbClr val="FFFF99"/>
    <a:srgbClr val="AFFFD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 autoAdjust="0"/>
  </p:normalViewPr>
  <p:slideViewPr>
    <p:cSldViewPr>
      <p:cViewPr>
        <p:scale>
          <a:sx n="80" d="100"/>
          <a:sy n="80" d="100"/>
        </p:scale>
        <p:origin x="-2520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3-25T05:40:57.068" v="179" actId="14100"/>
      <pc:docMkLst>
        <pc:docMk/>
      </pc:docMkLst>
      <pc:sldChg chg="modSp modNotes">
        <pc:chgData name="Fake Test User" userId="SID-0" providerId="Test" clId="FakeClientId" dt="2019-03-25T03:47:07.382" v="114" actId="790"/>
        <pc:sldMkLst>
          <pc:docMk/>
          <pc:sldMk cId="0" sldId="256"/>
        </pc:sldMkLst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Fake Test User" userId="SID-0" providerId="Test" clId="FakeClientId" dt="2019-03-25T03:47:07.382" v="114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9-03-25T05:40:57.068" v="179" actId="14100"/>
        <pc:sldMkLst>
          <pc:docMk/>
          <pc:sldMk cId="0" sldId="257"/>
        </pc:sldMkLst>
        <pc:spChg chg="mod">
          <ac:chgData name="Fake Test User" userId="SID-0" providerId="Test" clId="FakeClientId" dt="2019-03-25T05:40:57.068" v="179" actId="14100"/>
          <ac:spMkLst>
            <pc:docMk/>
            <pc:sldMk cId="0" sldId="257"/>
            <ac:spMk id="2" creationId="{00000000-0000-0000-0000-000000000000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6" creationId="{855D0777-B08C-4808-A096-0F7AA6935459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7" creationId="{B8FCD5F1-B09D-4B0A-BB07-423B979A624C}"/>
          </ac:spMkLst>
        </pc:spChg>
        <pc:spChg chg="mod">
          <ac:chgData name="Fake Test User" userId="SID-0" providerId="Test" clId="FakeClientId" dt="2019-03-25T03:47:21.787" v="122" actId="14100"/>
          <ac:spMkLst>
            <pc:docMk/>
            <pc:sldMk cId="0" sldId="257"/>
            <ac:spMk id="18" creationId="{E7529413-DDD1-4DC1-B8ED-E3450F631ED9}"/>
          </ac:spMkLst>
        </pc:spChg>
        <pc:spChg chg="mod">
          <ac:chgData name="Fake Test User" userId="SID-0" providerId="Test" clId="FakeClientId" dt="2019-03-25T03:47:16.709" v="119" actId="14100"/>
          <ac:spMkLst>
            <pc:docMk/>
            <pc:sldMk cId="0" sldId="257"/>
            <ac:spMk id="19" creationId="{5B0AFAEF-42AD-47C8-9B67-16166ACDF8E5}"/>
          </ac:spMkLst>
        </pc:spChg>
        <pc:spChg chg="mod">
          <ac:chgData name="Fake Test User" userId="SID-0" providerId="Test" clId="FakeClientId" dt="2019-03-25T03:47:48.832" v="134" actId="14100"/>
          <ac:spMkLst>
            <pc:docMk/>
            <pc:sldMk cId="0" sldId="257"/>
            <ac:spMk id="21" creationId="{E8BE8ECF-AA6E-4DD3-ADD0-612F0B1E235D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3" creationId="{1DA29D9A-DD96-43EF-B182-868A71CA63FC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5" creationId="{6F6F0E5B-C28D-49F0-ABA5-2E5EFDC4F4F7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7" creationId="{5BC79C1B-DDB2-464B-ABAC-AB735A52A176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29" creationId="{6A76CCF2-B0FA-4F8F-8B47-90D77F8752F3}"/>
          </ac:spMkLst>
        </pc:spChg>
        <pc:spChg chg="mod">
          <ac:chgData name="Fake Test User" userId="SID-0" providerId="Test" clId="FakeClientId" dt="2019-03-22T08:22:04.360" v="41" actId="790"/>
          <ac:spMkLst>
            <pc:docMk/>
            <pc:sldMk cId="0" sldId="257"/>
            <ac:spMk id="31" creationId="{581D9412-6870-452F-A54C-AFA568D05E5F}"/>
          </ac:spMkLst>
        </pc:spChg>
        <pc:grpChg chg="mod">
          <ac:chgData name="Fake Test User" userId="SID-0" providerId="Test" clId="FakeClientId" dt="2019-03-25T03:47:41.020" v="130" actId="14100"/>
          <ac:grpSpMkLst>
            <pc:docMk/>
            <pc:sldMk cId="0" sldId="257"/>
            <ac:grpSpMk id="15" creationId="{E62F7363-23DF-4B13-B949-1B67E5B9A4DB}"/>
          </ac:grpSpMkLst>
        </pc:grpChg>
        <pc:grpChg chg="mod">
          <ac:chgData name="Fake Test User" userId="SID-0" providerId="Test" clId="FakeClientId" dt="2019-03-25T03:47:52.426" v="138" actId="14100"/>
          <ac:grpSpMkLst>
            <pc:docMk/>
            <pc:sldMk cId="0" sldId="257"/>
            <ac:grpSpMk id="16" creationId="{CBE9B9A0-2E55-404A-BA78-59DB18604AD2}"/>
          </ac:grpSpMkLst>
        </pc:grpChg>
        <pc:grpChg chg="mod">
          <ac:chgData name="Fake Test User" userId="SID-0" providerId="Test" clId="FakeClientId" dt="2019-03-25T03:47:55.973" v="139" actId="14100"/>
          <ac:grpSpMkLst>
            <pc:docMk/>
            <pc:sldMk cId="0" sldId="257"/>
            <ac:grpSpMk id="17" creationId="{1D227B02-3746-4E15-9429-D3DBB15D0457}"/>
          </ac:grpSpMkLst>
        </pc:grpChg>
      </pc:sldChg>
      <pc:sldChg chg="modSp modNotes">
        <pc:chgData name="Fake Test User" userId="SID-0" providerId="Test" clId="FakeClientId" dt="2019-03-25T05:40:00.508" v="147" actId="14100"/>
        <pc:sldMkLst>
          <pc:docMk/>
          <pc:sldMk cId="0" sldId="258"/>
        </pc:sldMkLst>
        <pc:spChg chg="mod">
          <ac:chgData name="Fake Test User" userId="SID-0" providerId="Test" clId="FakeClientId" dt="2019-03-25T05:40:00.508" v="147" actId="14100"/>
          <ac:spMkLst>
            <pc:docMk/>
            <pc:sldMk cId="0" sldId="258"/>
            <ac:spMk id="2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4" creationId="{1959AD99-6BDF-4994-BB96-51E4881985D2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5" creationId="{63114880-DADC-4F85-86A5-B5EC46980DB7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2" creationId="{726B5A03-7F87-4174-B569-E5E11B47BD78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3" creationId="{C96BEBCF-6B37-4CB0-B101-BE4FC27A8A83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4" creationId="{EEE08402-AE66-4BD0-91FE-EE2B207C31A1}"/>
          </ac:spMkLst>
        </pc:spChg>
        <pc:spChg chg="mod">
          <ac:chgData name="Fake Test User" userId="SID-0" providerId="Test" clId="FakeClientId" dt="2019-03-22T08:26:50.522" v="71" actId="790"/>
          <ac:spMkLst>
            <pc:docMk/>
            <pc:sldMk cId="0" sldId="258"/>
            <ac:spMk id="15" creationId="{3D120688-CE29-447A-A09D-FA1909809B67}"/>
          </ac:spMkLst>
        </pc:s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6" creationId="{92B4D1F2-57B4-4296-B895-05D9C201FBF9}"/>
          </ac:grpSpMkLst>
        </pc:grpChg>
        <pc:grpChg chg="mod">
          <ac:chgData name="Fake Test User" userId="SID-0" providerId="Test" clId="FakeClientId" dt="2019-03-22T08:23:03.762" v="65" actId="1036"/>
          <ac:grpSpMkLst>
            <pc:docMk/>
            <pc:sldMk cId="0" sldId="258"/>
            <ac:grpSpMk id="19" creationId="{24C46028-366E-4F67-A5A9-B08CF5110F58}"/>
          </ac:grpSpMkLst>
        </pc:grpChg>
        <pc:picChg chg="mod">
          <ac:chgData name="Fake Test User" userId="SID-0" providerId="Test" clId="FakeClientId" dt="2019-03-22T08:30:14.307" v="109"/>
          <ac:picMkLst>
            <pc:docMk/>
            <pc:sldMk cId="0" sldId="258"/>
            <ac:picMk id="17" creationId="{B6AD3AED-D5E2-4C29-8755-E4B2ADF9EAC7}"/>
          </ac:picMkLst>
        </pc:picChg>
        <pc:picChg chg="mod">
          <ac:chgData name="Fake Test User" userId="SID-0" providerId="Test" clId="FakeClientId" dt="2019-03-22T08:30:26.010" v="112"/>
          <ac:picMkLst>
            <pc:docMk/>
            <pc:sldMk cId="0" sldId="258"/>
            <ac:picMk id="20" creationId="{0B87D64D-964F-46D7-B928-3AA29C95BDCB}"/>
          </ac:picMkLst>
        </pc:picChg>
      </pc:sldChg>
      <pc:sldChg chg="modSp modNotes">
        <pc:chgData name="Fake Test User" userId="SID-0" providerId="Test" clId="FakeClientId" dt="2019-03-25T05:40:11.679" v="157" actId="14100"/>
        <pc:sldMkLst>
          <pc:docMk/>
          <pc:sldMk cId="0" sldId="259"/>
        </pc:sldMkLst>
        <pc:spChg chg="mod">
          <ac:chgData name="Fake Test User" userId="SID-0" providerId="Test" clId="FakeClientId" dt="2019-03-25T05:40:11.679" v="157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 mod modNotes">
        <pc:chgData name="Fake Test User" userId="SID-0" providerId="Test" clId="FakeClientId" dt="2019-03-22T08:23:18.371" v="67" actId="27918"/>
        <pc:sldMkLst>
          <pc:docMk/>
          <pc:sldMk cId="0" sldId="260"/>
        </pc:sldMkLst>
        <pc:spChg chg="mod">
          <ac:chgData name="Fake Test User" userId="SID-0" providerId="Test" clId="FakeClientId" dt="2019-03-22T08:18:11.210" v="1" actId="27636"/>
          <ac:spMkLst>
            <pc:docMk/>
            <pc:sldMk cId="0" sldId="260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9-03-22T08:20:27.282" v="20" actId="790"/>
        <pc:sldMkLst>
          <pc:docMk/>
          <pc:sldMk cId="0" sldId="261"/>
        </pc:sldMkLst>
      </pc:sldChg>
      <pc:sldChg chg="modSp modNotes">
        <pc:chgData name="Fake Test User" userId="SID-0" providerId="Test" clId="FakeClientId" dt="2019-03-22T08:27:45.063" v="72" actId="790"/>
        <pc:sldMkLst>
          <pc:docMk/>
          <pc:sldMk cId="0" sldId="262"/>
        </pc:sldMkLst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2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3" creationId="{00000000-0000-0000-0000-000000000000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4" creationId="{2B71AD4F-48C0-4EF8-AFA6-7E2673DF9DFA}"/>
          </ac:spMkLst>
        </pc:spChg>
        <pc:spChg chg="mod">
          <ac:chgData name="Fake Test User" userId="SID-0" providerId="Test" clId="FakeClientId" dt="2019-03-22T08:27:45.063" v="72" actId="790"/>
          <ac:spMkLst>
            <pc:docMk/>
            <pc:sldMk cId="0" sldId="262"/>
            <ac:spMk id="5" creationId="{D7506178-583F-4423-9987-AE775F9EA36C}"/>
          </ac:spMkLst>
        </pc:spChg>
      </pc:sldChg>
      <pc:sldChg chg="modSp modNotes">
        <pc:chgData name="Fake Test User" userId="SID-0" providerId="Test" clId="FakeClientId" dt="2019-03-22T08:23:55.009" v="68" actId="255"/>
        <pc:sldMkLst>
          <pc:docMk/>
          <pc:sldMk cId="0" sldId="263"/>
        </pc:sldMkLst>
        <pc:graphicFrameChg chg="mod">
          <ac:chgData name="Fake Test User" userId="SID-0" providerId="Test" clId="FakeClientId" dt="2019-03-22T08:23:55.009" v="68" actId="255"/>
          <ac:graphicFrameMkLst>
            <pc:docMk/>
            <pc:sldMk cId="0" sldId="263"/>
            <ac:graphicFrameMk id="4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9-03-22T08:28:04.272" v="73" actId="790"/>
        <pc:sldMkLst>
          <pc:docMk/>
          <pc:sldMk cId="0" sldId="264"/>
        </pc:sldMkLst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2" creationId="{00000000-0000-0000-0000-000000000000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4" creationId="{5BC5789F-7017-44D1-94D9-F925BFFC815A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5" creationId="{161CB7FE-4BC2-4768-8C6C-F2EDE3AAC421}"/>
          </ac:spMkLst>
        </pc:spChg>
        <pc:spChg chg="mod">
          <ac:chgData name="Fake Test User" userId="SID-0" providerId="Test" clId="FakeClientId" dt="2019-03-22T08:28:04.272" v="73" actId="790"/>
          <ac:spMkLst>
            <pc:docMk/>
            <pc:sldMk cId="0" sldId="264"/>
            <ac:spMk id="8" creationId="{F9973C09-F636-4499-99F3-ECA4BD64B332}"/>
          </ac:spMkLst>
        </pc:spChg>
      </pc:sldChg>
      <pc:sldChg chg="modSp modNotes">
        <pc:chgData name="Fake Test User" userId="SID-0" providerId="Test" clId="FakeClientId" dt="2019-03-25T05:40:32.304" v="172" actId="14100"/>
        <pc:sldMkLst>
          <pc:docMk/>
          <pc:sldMk cId="0" sldId="265"/>
        </pc:sldMkLst>
        <pc:spChg chg="mod">
          <ac:chgData name="Fake Test User" userId="SID-0" providerId="Test" clId="FakeClientId" dt="2019-03-25T05:40:32.304" v="172" actId="14100"/>
          <ac:spMkLst>
            <pc:docMk/>
            <pc:sldMk cId="0" sldId="265"/>
            <ac:spMk id="2" creationId="{00000000-0000-0000-0000-000000000000}"/>
          </ac:spMkLst>
        </pc:spChg>
        <pc:graphicFrameChg chg="mod">
          <ac:chgData name="Fake Test User" userId="SID-0" providerId="Test" clId="FakeClientId" dt="2019-03-22T08:28:37.770" v="90"/>
          <ac:graphicFrameMkLst>
            <pc:docMk/>
            <pc:sldMk cId="0" sldId="265"/>
            <ac:graphicFrameMk id="10" creationId="{D1AC5E11-1154-464F-B56E-523DE54E5000}"/>
          </ac:graphicFrameMkLst>
        </pc:graphicFrameChg>
      </pc:sldChg>
      <pc:sldMasterChg chg="modSp modSldLayout">
        <pc:chgData name="Fake Test User" userId="SID-0" providerId="Test" clId="FakeClientId" dt="2019-03-25T03:49:53.888" v="140" actId="207"/>
        <pc:sldMasterMkLst>
          <pc:docMk/>
          <pc:sldMasterMk cId="0" sldId="2147483648"/>
        </pc:sldMasterMkLst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13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2" creationId="{00000000-0000-0000-0000-000000000000}"/>
          </ac:spMkLst>
        </pc:spChg>
        <pc:spChg chg="mod">
          <ac:chgData name="Fake Test User" userId="SID-0" providerId="Test" clId="FakeClientId" dt="2019-03-22T08:18:52.159" v="8" actId="790"/>
          <ac:spMkLst>
            <pc:docMk/>
            <pc:sldMasterMk cId="0" sldId="2147483648"/>
            <ac:spMk id="23" creationId="{00000000-0000-0000-0000-000000000000}"/>
          </ac:spMkLst>
        </pc:spChg>
        <pc:sldLayoutChg chg="modSp">
          <pc:chgData name="Fake Test User" userId="SID-0" providerId="Test" clId="FakeClientId" dt="2019-03-25T03:49:53.888" v="140" actId="207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8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9" creationId="{00000000-0000-0000-0000-000000000000}"/>
            </ac:spMkLst>
          </pc:spChg>
          <pc:spChg chg="mod">
            <ac:chgData name="Fake Test User" userId="SID-0" providerId="Test" clId="FakeClientId" dt="2019-03-22T08:18:55.456" v="9" actId="790"/>
            <ac:spMkLst>
              <pc:docMk/>
              <pc:sldMasterMk cId="0" sldId="2147483648"/>
              <pc:sldLayoutMk cId="0" sldId="2147483649"/>
              <ac:spMk id="17" creationId="{00000000-0000-0000-0000-000000000000}"/>
            </ac:spMkLst>
          </pc:spChg>
          <pc:spChg chg="mod">
            <ac:chgData name="Fake Test User" userId="SID-0" providerId="Test" clId="FakeClientId" dt="2019-03-25T03:49:53.888" v="140" actId="207"/>
            <ac:spMkLst>
              <pc:docMk/>
              <pc:sldMasterMk cId="0" sldId="2147483648"/>
              <pc:sldLayoutMk cId="0" sldId="2147483649"/>
              <ac:spMk id="28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8:58.549" v="10" actId="790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19-03-22T08:18:58.549" v="10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3-22T08:19:05.814" v="12" actId="790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5.814" v="12" actId="790"/>
            <ac:spMkLst>
              <pc:docMk/>
              <pc:sldMasterMk cId="0" sldId="2147483648"/>
              <pc:sldLayoutMk cId="0" sldId="2147483652"/>
              <ac:spMk id="9" creationId="{B32CA5EA-865E-4EF0-89BB-61FD6EFE265C}"/>
            </ac:spMkLst>
          </pc:spChg>
        </pc:sldLayoutChg>
        <pc:sldLayoutChg chg="modSp">
          <pc:chgData name="Fake Test User" userId="SID-0" providerId="Test" clId="FakeClientId" dt="2019-03-22T08:19:09.236" v="13" actId="79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19-03-22T08:19:09.236" v="13" actId="790"/>
            <ac:spMkLst>
              <pc:docMk/>
              <pc:sldMasterMk cId="0" sldId="2147483648"/>
              <pc:sldLayoutMk cId="0" sldId="2147483656"/>
              <ac:spMk id="9" creationId="{BD5BE3E6-AFB3-460C-834B-D73EE2A7C06F}"/>
            </ac:spMkLst>
          </pc:spChg>
        </pc:sldLayoutChg>
        <pc:sldLayoutChg chg="modSp">
          <pc:chgData name="Fake Test User" userId="SID-0" providerId="Test" clId="FakeClientId" dt="2019-03-22T08:19:43.194" v="14"/>
          <pc:sldLayoutMkLst>
            <pc:docMk/>
            <pc:sldMasterMk cId="0" sldId="2147483648"/>
            <pc:sldLayoutMk cId="2718787432" sldId="2147483657"/>
          </pc:sldLayoutMkLst>
          <pc:spChg chg="mod">
            <ac:chgData name="Fake Test User" userId="SID-0" providerId="Test" clId="FakeClientId" dt="2019-03-22T08:19:43.194" v="14"/>
            <ac:spMkLst>
              <pc:docMk/>
              <pc:sldMasterMk cId="0" sldId="2147483648"/>
              <pc:sldLayoutMk cId="2718787432" sldId="2147483657"/>
              <ac:spMk id="2" creationId="{33133CFB-98CB-4408-8818-24F931AC137B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3" creationId="{A6EE7E31-13F0-404F-BFFF-EE236EB5D4B4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4" creationId="{04FC6F67-BAE4-413D-8066-1E361D58912A}"/>
            </ac:spMkLst>
          </pc:spChg>
          <pc:spChg chg="mod">
            <ac:chgData name="Fake Test User" userId="SID-0" providerId="Test" clId="FakeClientId" dt="2019-03-22T08:19:01.924" v="11" actId="790"/>
            <ac:spMkLst>
              <pc:docMk/>
              <pc:sldMasterMk cId="0" sldId="2147483648"/>
              <pc:sldLayoutMk cId="2718787432" sldId="2147483657"/>
              <ac:spMk id="14" creationId="{DF566D8F-E696-41DE-BA1C-A8D0C7F03EDA}"/>
            </ac:spMkLst>
          </pc:sp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41BAE35-B931-41FC-8C28-23B2C9611D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7229D51-2AA5-4627-ACD9-753D659F2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  <a:pPr rtl="0"/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A7D9D7F-29C4-463A-AD26-C4DDE07FE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0E39BEF0-F605-492A-A857-7496E973D6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63903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  <a:pPr rtl="0"/>
              <a:t>31.03.2022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260669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  <a:pPr rtl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>
              <a:extLst>
                <a:ext uri="{FF2B5EF4-FFF2-40B4-BE49-F238E27FC236}">
                  <a16:creationId xmlns=""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>
              <a:extLst>
                <a:ext uri="{FF2B5EF4-FFF2-40B4-BE49-F238E27FC236}">
                  <a16:creationId xmlns=""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>
              <a:extLst>
                <a:ext uri="{FF2B5EF4-FFF2-40B4-BE49-F238E27FC236}">
                  <a16:creationId xmlns=""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fld id="{5D956549-DA23-4231-9878-A42DC63CD72D}" type="datetime1">
              <a:rPr lang="ru-RU" sz="1000" noProof="0" smtClean="0"/>
              <a:pPr algn="r" rtl="0"/>
              <a:t>31.03.2022</a:t>
            </a:fld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ru-RU" sz="1100" noProof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>
              <a:extLst>
                <a:ext uri="{FF2B5EF4-FFF2-40B4-BE49-F238E27FC236}">
                  <a16:creationId xmlns=""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>
              <a:extLst>
                <a:ext uri="{FF2B5EF4-FFF2-40B4-BE49-F238E27FC236}">
                  <a16:creationId xmlns=""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9" name="Номер слайда 6">
            <a:extLst>
              <a:ext uri="{FF2B5EF4-FFF2-40B4-BE49-F238E27FC236}">
                <a16:creationId xmlns=""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1423E8A4-D2B7-46D2-92C3-AE6BC0B9BD06}"/>
              </a:ext>
            </a:extLst>
          </p:cNvPr>
          <p:cNvGrpSpPr/>
          <p:nvPr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>
              <a:extLst>
                <a:ext uri="{FF2B5EF4-FFF2-40B4-BE49-F238E27FC236}">
                  <a16:creationId xmlns=""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>
              <a:extLst>
                <a:ext uri="{FF2B5EF4-FFF2-40B4-BE49-F238E27FC236}">
                  <a16:creationId xmlns=""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en-US" noProof="0"/>
              <a:t>www.website.com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  <a:pPr rtl="0"/>
              <a:t>‹#›</a:t>
            </a:fld>
            <a:endParaRPr lang="ru-RU" noProof="0"/>
          </a:p>
        </p:txBody>
      </p:sp>
      <p:pic>
        <p:nvPicPr>
          <p:cNvPr id="21" name="Графический объект 20">
            <a:extLst>
              <a:ext uri="{FF2B5EF4-FFF2-40B4-BE49-F238E27FC236}">
                <a16:creationId xmlns=""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>
            <a:extLst>
              <a:ext uri="{FF2B5EF4-FFF2-40B4-BE49-F238E27FC236}">
                <a16:creationId xmlns=""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hf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13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1142976" y="714356"/>
            <a:ext cx="7128048" cy="2835649"/>
          </a:xfrm>
        </p:spPr>
        <p:txBody>
          <a:bodyPr rtlCol="0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Путеводитель 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 бюджету Городокского сельсовета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факт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2020-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2021гг, план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2022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3707905" y="4071942"/>
            <a:ext cx="1149847" cy="428628"/>
          </a:xfrm>
        </p:spPr>
        <p:txBody>
          <a:bodyPr rtlCol="0"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buClrTx/>
              <a:buSzTx/>
              <a:defRPr/>
            </a:pP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  <a:buClrTx/>
              <a:buSzTx/>
              <a:defRPr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87624" y="1146230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b="1" dirty="0">
                <a:solidFill>
                  <a:schemeClr val="bg1"/>
                </a:solidFill>
              </a:rPr>
              <a:t>Администрация </a:t>
            </a:r>
            <a:r>
              <a:rPr lang="ru-RU" sz="1600" b="1" dirty="0" smtClean="0">
                <a:solidFill>
                  <a:schemeClr val="bg1"/>
                </a:solidFill>
              </a:rPr>
              <a:t>Городокского сельсовета Минусинского района Красноярского края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488121" y="6093296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dirty="0" smtClean="0">
                <a:solidFill>
                  <a:schemeClr val="bg1"/>
                </a:solidFill>
              </a:rPr>
              <a:t>Городок  </a:t>
            </a:r>
            <a:endParaRPr lang="ru-RU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7DC6D1C-610F-49C3-9B48-800C51D5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57884" y="142852"/>
            <a:ext cx="2212848" cy="300831"/>
          </a:xfrm>
        </p:spPr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</a:t>
            </a:r>
            <a:r>
              <a:rPr lang="ru-RU" noProof="0" dirty="0" smtClean="0"/>
              <a:t>т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A008DAE-2933-4388-812C-E06076F8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10</a:t>
            </a:fld>
            <a:endParaRPr lang="ru-RU" noProof="0"/>
          </a:p>
        </p:txBody>
      </p:sp>
      <p:sp>
        <p:nvSpPr>
          <p:cNvPr id="8" name="Прямоугольник 1"/>
          <p:cNvSpPr>
            <a:spLocks noGrp="1"/>
          </p:cNvSpPr>
          <p:nvPr>
            <p:ph type="title"/>
          </p:nvPr>
        </p:nvSpPr>
        <p:spPr>
          <a:xfrm>
            <a:off x="467419" y="357166"/>
            <a:ext cx="4896544" cy="500066"/>
          </a:xfrm>
        </p:spPr>
        <p:txBody>
          <a:bodyPr rtlCol="0"/>
          <a:lstStyle/>
          <a:p>
            <a:pPr algn="ctr"/>
            <a:r>
              <a:rPr lang="ru-RU" sz="1200" dirty="0" smtClean="0"/>
              <a:t>Муниципальные программы бюджета Городокского сельсовета, тыс. руб.</a:t>
            </a:r>
            <a:endParaRPr lang="ru-RU" sz="1200" dirty="0"/>
          </a:p>
        </p:txBody>
      </p:sp>
      <p:graphicFrame>
        <p:nvGraphicFramePr>
          <p:cNvPr id="9" name="Group 1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5509538"/>
              </p:ext>
            </p:extLst>
          </p:nvPr>
        </p:nvGraphicFramePr>
        <p:xfrm>
          <a:off x="683569" y="1046046"/>
          <a:ext cx="7817521" cy="3728419"/>
        </p:xfrm>
        <a:graphic>
          <a:graphicData uri="http://schemas.openxmlformats.org/drawingml/2006/table">
            <a:tbl>
              <a:tblPr/>
              <a:tblGrid>
                <a:gridCol w="5348014"/>
                <a:gridCol w="826433"/>
                <a:gridCol w="785818"/>
                <a:gridCol w="857256"/>
              </a:tblGrid>
              <a:tr h="3700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9240" marR="79240" marT="39611" marB="39611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9240" marR="79240" marT="39611" marB="39611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9240" marR="79240" marT="39611" marB="39611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5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«Социально-экономическое развитие сельсовета»</a:t>
                      </a:r>
                      <a:endParaRPr lang="ru-RU" sz="1200" kern="1200" baseline="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7598,73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48345,61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4140,79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5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подпрограммы: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5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№1 «Защита населения и территории Городокского сельсовета Минусинского района Красноярского края от чрезвычайных ситуаций и стихийных бедствий, пожаров»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149,68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209,26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10,46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5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№ 2  «Благоустройство и поддержка жилищно-коммунального хозяйства»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6440,45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47220,05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3213,86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5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№ 3 «Поддержка и развитие  социальной  сферы»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205,78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175,82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120,00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5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№4 «Управление муниципальными финансами Городокского сельсовета»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802,82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740,48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796,47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комфортной городской  (сельской) среды»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1093,75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подпрограммы: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969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«Благоустройство дворовых и общественных территорий муниципальных образований»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1093,75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303A80B-59C3-4EDF-8CBC-15F6B09A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219AFBA-1552-4F7F-A367-3094E0BB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11</a:t>
            </a:fld>
            <a:endParaRPr lang="ru-RU" noProof="0"/>
          </a:p>
        </p:txBody>
      </p:sp>
      <p:sp>
        <p:nvSpPr>
          <p:cNvPr id="9" name="Прямоугольник 1"/>
          <p:cNvSpPr>
            <a:spLocks noGrp="1"/>
          </p:cNvSpPr>
          <p:nvPr>
            <p:ph type="title"/>
          </p:nvPr>
        </p:nvSpPr>
        <p:spPr>
          <a:xfrm>
            <a:off x="35496" y="285728"/>
            <a:ext cx="5616624" cy="642942"/>
          </a:xfrm>
        </p:spPr>
        <p:txBody>
          <a:bodyPr rtlCol="0"/>
          <a:lstStyle/>
          <a:p>
            <a:pPr lvl="0" algn="ctr"/>
            <a:r>
              <a:rPr lang="ru-RU" sz="1200" dirty="0" smtClean="0"/>
              <a:t>Муниципальная программа «Социально-экономическое развитие сельсовета»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16013" y="1000109"/>
            <a:ext cx="7848600" cy="4145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just">
              <a:buClrTx/>
              <a:buSzTx/>
              <a:buFontTx/>
              <a:buNone/>
            </a:pP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Tx/>
              <a:buFontTx/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 безопасных и комфортных условий для проживания населения на территории Городокского сельсовета</a:t>
            </a: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285720" y="1000108"/>
            <a:ext cx="936625" cy="431800"/>
          </a:xfrm>
          <a:prstGeom prst="homePlate">
            <a:avLst>
              <a:gd name="adj" fmla="val 54228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80"/>
          <p:cNvSpPr>
            <a:spLocks noChangeArrowheads="1"/>
          </p:cNvSpPr>
          <p:nvPr/>
        </p:nvSpPr>
        <p:spPr bwMode="auto">
          <a:xfrm>
            <a:off x="250825" y="3071810"/>
            <a:ext cx="3601095" cy="31393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Предупреждение и ликвидация последствий чрезвычайных ситуаций и стихийных бедствий природного и техногенного характера, пожаров.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и эффективного развития инфраструктуры и систем жизнеобеспечения.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и успешного функционирования системы отраслей социальной сферы.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эффективного, ответственного и прозрачного управления финансовыми ресурсами в рамках выполнения установленных функций, повышение эффективности расходов бюджета сельсовета  .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(строительство)  мест (площадок) накопления отходов потребления и приобретение контейнерного оборудования. Организация мест накопления твердых коммунальных отходов на территории сельсовета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1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1809216"/>
              </p:ext>
            </p:extLst>
          </p:nvPr>
        </p:nvGraphicFramePr>
        <p:xfrm>
          <a:off x="4286248" y="1410470"/>
          <a:ext cx="4473609" cy="4885748"/>
        </p:xfrm>
        <a:graphic>
          <a:graphicData uri="http://schemas.openxmlformats.org/drawingml/2006/table">
            <a:tbl>
              <a:tblPr/>
              <a:tblGrid>
                <a:gridCol w="2939680"/>
                <a:gridCol w="511310"/>
                <a:gridCol w="511309"/>
                <a:gridCol w="511310"/>
              </a:tblGrid>
              <a:tr h="3378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Целевые показатели муниципальной программы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627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населения, удовлетворенного деятельностью органов местного самоуправления , в общей численности опрошенных, 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5410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собственных доходов муниципального образования в общем объеме доходов муниципального образования, 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13362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Число погибших и пострадавших в результате различных чрезвычайных ситуаций,  чел.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 более 1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Протяженность автомобильных дорог общего пользования местного значения, не отвечающих нормативным требованиям, км.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627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протяженности освещенных частей улиц, проездов, набережных в общей протяженности улиц, проездов, набережных, 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4301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населения, систематически занимающегося физической культурой и спортом,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8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населения, участвующего в культурно–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досуговых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мероприятиях в общей численности населения,  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налоговых и неналоговых доходов бюджетов поселений в общем объеме собственных доходов, 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40,2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Обеспечение исполнения расходных обязательств (за исключением безвозмездных поступлений), 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расходов сельского бюджета, формируемых в рамках муниципальных программ, %</a:t>
                      </a: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257434833"/>
              </p:ext>
            </p:extLst>
          </p:nvPr>
        </p:nvGraphicFramePr>
        <p:xfrm>
          <a:off x="500034" y="1643050"/>
          <a:ext cx="3249605" cy="975498"/>
        </p:xfrm>
        <a:graphic>
          <a:graphicData uri="http://schemas.openxmlformats.org/drawingml/2006/table">
            <a:tbl>
              <a:tblPr/>
              <a:tblGrid>
                <a:gridCol w="1106465"/>
                <a:gridCol w="928694"/>
                <a:gridCol w="1214446"/>
              </a:tblGrid>
              <a:tr h="1256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538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7598,73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48345,61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4140,79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3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62719649"/>
              </p:ext>
            </p:extLst>
          </p:nvPr>
        </p:nvGraphicFramePr>
        <p:xfrm>
          <a:off x="428596" y="2714620"/>
          <a:ext cx="2991276" cy="258764"/>
        </p:xfrm>
        <a:graphic>
          <a:graphicData uri="http://schemas.openxmlformats.org/drawingml/2006/table">
            <a:tbl>
              <a:tblPr/>
              <a:tblGrid>
                <a:gridCol w="2991276"/>
              </a:tblGrid>
              <a:tr h="179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Задачи МП:</a:t>
                      </a:r>
                    </a:p>
                  </a:txBody>
                  <a:tcPr marT="45562" marB="455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5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12</a:t>
            </a:fld>
            <a:endParaRPr lang="ru-RU" noProof="0"/>
          </a:p>
        </p:txBody>
      </p:sp>
      <p:sp>
        <p:nvSpPr>
          <p:cNvPr id="10" name="Прямоугольни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4284693" cy="602456"/>
          </a:xfrm>
        </p:spPr>
        <p:txBody>
          <a:bodyPr rtlCol="0"/>
          <a:lstStyle/>
          <a:p>
            <a:r>
              <a:rPr lang="ru-RU" sz="1200" dirty="0" smtClean="0"/>
              <a:t>Подпрограмма  № 1 </a:t>
            </a:r>
            <a:br>
              <a:rPr lang="ru-RU" sz="1200" dirty="0" smtClean="0"/>
            </a:br>
            <a:r>
              <a:rPr lang="ru-RU" sz="1200" dirty="0" smtClean="0"/>
              <a:t>«Защита населения и территории Городокского сельсовета Минусинского района Красноярского края от чрезвычайных ситуаций и стихийных бедствий, пожаров»</a:t>
            </a:r>
            <a:endParaRPr lang="ru-RU" sz="120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57158" y="1214422"/>
            <a:ext cx="2071702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подпрограммы: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85720" y="1643050"/>
            <a:ext cx="424973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Предупреждение и ликвидация последствий чрезвычайных ситуаций и стихийных бедствий природного и техногенного характера, пожаров</a:t>
            </a:r>
          </a:p>
        </p:txBody>
      </p:sp>
      <p:graphicFrame>
        <p:nvGraphicFramePr>
          <p:cNvPr id="21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5143504" y="1214422"/>
          <a:ext cx="3429024" cy="809224"/>
        </p:xfrm>
        <a:graphic>
          <a:graphicData uri="http://schemas.openxmlformats.org/drawingml/2006/table">
            <a:tbl>
              <a:tblPr/>
              <a:tblGrid>
                <a:gridCol w="1248935"/>
                <a:gridCol w="1092389"/>
                <a:gridCol w="1087700"/>
              </a:tblGrid>
              <a:tr h="2880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финансирования, тыс. руб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план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5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149,68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209,26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10,46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57158" y="2357430"/>
            <a:ext cx="1428760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285720" y="2786058"/>
          <a:ext cx="8286808" cy="3937974"/>
        </p:xfrm>
        <a:graphic>
          <a:graphicData uri="http://schemas.openxmlformats.org/drawingml/2006/table">
            <a:tbl>
              <a:tblPr/>
              <a:tblGrid>
                <a:gridCol w="500066"/>
                <a:gridCol w="7786742"/>
              </a:tblGrid>
              <a:tr h="555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Проводилось ежемесячное техническое обслуживание системы пожарной сигнализации и системы оповещения  ГО и ЧС,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ремонтные работы системы оповещения ГО и ЧС в с. Николо-Петровка.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Проведены работы по устройству защитных противопожарных полос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 предупреждению и ликвидации последствий затопления населенных пунктов  на территории Городокского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сельсовета.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Мероприятия по предупреждению возникновения и ликвидации пожаров  населенных пунктов на территории Городокского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сельсовета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66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Проводилось ежемесячное техническое обслуживание системы пожарной сигнализации и системы оповещения  ГО и ЧС,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ремонтные работы системы оповещения ГО и ЧС в с. Городок.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Проведены работы по устройству защитных противопожарных полос.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Заправка огнетушителей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 предупреждению и ликвидации последствий затопления населенных пунктов  на территории Городокского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сельсовета.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Мероприятия по предупреждению возникновения и ликвидации пожаров  населенных пунктов на территории Городокского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сельсовета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29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1.Проведение ежемесячного технического обслуживания системы пожарной сигнализации и системы оповещения ГО и ЧС;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Проведение работы по устройству защитных противопожарных полос.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Замена огнетушителей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по  предупреждению и ликвидации последствий затопления населенных пунктов  на территории Городокского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сельсовета.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</a:t>
                      </a: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Мероприятия по предупреждению возникновения и ликвидации пожаров  населенных пунктов на территории Городокского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сельсовета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7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13</a:t>
            </a:fld>
            <a:endParaRPr lang="ru-RU" noProof="0"/>
          </a:p>
        </p:txBody>
      </p:sp>
      <p:sp>
        <p:nvSpPr>
          <p:cNvPr id="10" name="Прямоугольни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4284693" cy="857256"/>
          </a:xfrm>
        </p:spPr>
        <p:txBody>
          <a:bodyPr rtlCol="0"/>
          <a:lstStyle/>
          <a:p>
            <a:r>
              <a:rPr lang="ru-RU" sz="1200" dirty="0" smtClean="0"/>
              <a:t>Подпрограмма  № 2 </a:t>
            </a:r>
            <a:br>
              <a:rPr lang="ru-RU" sz="1200" dirty="0" smtClean="0"/>
            </a:br>
            <a:r>
              <a:rPr lang="ru-RU" sz="1200" dirty="0" smtClean="0"/>
              <a:t>«Благоустройство и поддержка </a:t>
            </a:r>
            <a:r>
              <a:rPr lang="ru-RU" sz="1200" dirty="0" err="1" smtClean="0"/>
              <a:t>жилищно-комунального</a:t>
            </a:r>
            <a:r>
              <a:rPr lang="ru-RU" sz="1200" dirty="0" smtClean="0"/>
              <a:t> хозяйства»</a:t>
            </a:r>
            <a:endParaRPr lang="ru-RU" sz="120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57158" y="1214422"/>
            <a:ext cx="2071702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подпрограммы: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85720" y="1714489"/>
            <a:ext cx="42497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и эффективного развития инфраструктуры и систем жизнеобеспечения	</a:t>
            </a:r>
          </a:p>
        </p:txBody>
      </p:sp>
      <p:graphicFrame>
        <p:nvGraphicFramePr>
          <p:cNvPr id="21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500034" y="2382857"/>
          <a:ext cx="3357586" cy="783797"/>
        </p:xfrm>
        <a:graphic>
          <a:graphicData uri="http://schemas.openxmlformats.org/drawingml/2006/table">
            <a:tbl>
              <a:tblPr/>
              <a:tblGrid>
                <a:gridCol w="1248935"/>
                <a:gridCol w="1092389"/>
                <a:gridCol w="1016262"/>
              </a:tblGrid>
              <a:tr h="26260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финансирования, тыс. руб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план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149,68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209,26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10,46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171372" cy="211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928670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09672"/>
            <a:ext cx="3286148" cy="21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7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14</a:t>
            </a:fld>
            <a:endParaRPr lang="ru-RU" noProof="0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500034" y="357166"/>
            <a:ext cx="1428760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285720" y="857232"/>
          <a:ext cx="8643998" cy="5614374"/>
        </p:xfrm>
        <a:graphic>
          <a:graphicData uri="http://schemas.openxmlformats.org/drawingml/2006/table">
            <a:tbl>
              <a:tblPr/>
              <a:tblGrid>
                <a:gridCol w="571503"/>
                <a:gridCol w="8072495"/>
              </a:tblGrid>
              <a:tr h="555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Содержание автомобильных дорог общего пользования местного значения (уличное освещение –замена вышедших из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строя светильников на новые, содержание в чистоте остановок и пешеходных переходов, скашивание травы по обочинам дорог);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Проводились постоянные работы по благоустройству  территории: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уборка мусора, скашивание травы с обочин дорог ,содержание в надлежащем состоянии автобусных остановок и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пешеходных переходов;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уборка мусора по территории поселения, посадка и  полив скверов;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содержание территории поселения и мест массового скопления людей в надлежащем санитарном состоянии;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Установлена  крытая сцена  по ул.Спортивная с. Городок.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139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9240" marR="79240" marT="39611" marB="39611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Содержание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 пользования местного значения (уличное освещение –замена вышедших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строя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светильников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новые, содержание в чистоте остановок и пешеходных переходов, скашивание травы по обочинам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Произведен ремонт участка дорог с.Николо-Петровка, по ул. Молодежная, протяженностью 0,15 км.. По ул. Крестьянская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протяженностью 0,151 км., в с. Городок  по ул.Советская, протяженностью 0,53 км., по пер. Почтовый, протяженностью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0,155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км.;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Проводились постоянные работы по благоустройству  территории: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уборка мусора, скашивание травы с обочин дорог ,содержание в надлежащем состоянии автобусных остановок и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пешеходных переходов;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уборка мусора по территории поселения, посадка и  полив скверов;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содержание территории поселения и мест массового скопления людей в надлежащем санитарном состоянии.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Установлена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скейт-площадка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парковой зоной по ул.Спортивная с. Городок;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Установлено ограждение у памятника ВОВ с.Николо-Петровка;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Реализован комплексный проект по благоустройству территории «Моя улица – Моя гордость». В раках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 благоустроена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Ленина в с. Городок, произведен ремонт памятника ВОВ, построена сцена для проведения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культурно-массовых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мероприятий,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дорожного полотна, благоустроено 2 парка и 1 аллея памяти, модернизировано освящение 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установлено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видеонаблюдение. </a:t>
                      </a:r>
                    </a:p>
                  </a:txBody>
                  <a:tcPr marL="79240" marR="79240" marT="39611" marB="39611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34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9240" marR="79240" marT="39611" marB="39611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Содержание автомобильных дорог общего пользования местного значения (уличное освещение –замена вышедших из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строя светильников на новые, содержание в чистоте остановок и пешеходных переходов, скашивание травы по обочинам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дорог);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Работы по благоустройству  территории: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уборка мусора, скашивание травы с обочин дорог ,содержание в надлежащем состоянии автобусных остановок и пешеходных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переходов;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уборка мусора по территории поселения, посадка и  полив скверов;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содержание территории поселения и мест массового скопления людей в надлежащем санитарном состоянии.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Установка  памятника Героям социалистического труда;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7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15</a:t>
            </a:fld>
            <a:endParaRPr lang="ru-RU" noProof="0"/>
          </a:p>
        </p:txBody>
      </p:sp>
      <p:sp>
        <p:nvSpPr>
          <p:cNvPr id="10" name="Прямоугольни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4284693" cy="602456"/>
          </a:xfrm>
        </p:spPr>
        <p:txBody>
          <a:bodyPr rtlCol="0"/>
          <a:lstStyle/>
          <a:p>
            <a:r>
              <a:rPr lang="ru-RU" sz="1200" dirty="0" smtClean="0"/>
              <a:t>Подпрограмма  № 3 </a:t>
            </a:r>
            <a:br>
              <a:rPr lang="ru-RU" sz="1200" dirty="0" smtClean="0"/>
            </a:br>
            <a:r>
              <a:rPr lang="ru-RU" sz="1200" dirty="0" smtClean="0"/>
              <a:t>«Поддержка и развитие социальной  сферы»</a:t>
            </a:r>
            <a:endParaRPr lang="ru-RU" sz="120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57158" y="1214422"/>
            <a:ext cx="2071702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подпрограммы: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285720" y="1714488"/>
            <a:ext cx="42497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и успешного функционирования системы  отраслей социальной сферы	</a:t>
            </a:r>
          </a:p>
        </p:txBody>
      </p:sp>
      <p:graphicFrame>
        <p:nvGraphicFramePr>
          <p:cNvPr id="21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571472" y="2500306"/>
          <a:ext cx="3429024" cy="809224"/>
        </p:xfrm>
        <a:graphic>
          <a:graphicData uri="http://schemas.openxmlformats.org/drawingml/2006/table">
            <a:tbl>
              <a:tblPr/>
              <a:tblGrid>
                <a:gridCol w="1248935"/>
                <a:gridCol w="1092389"/>
                <a:gridCol w="1087700"/>
              </a:tblGrid>
              <a:tr h="2880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финансирования, тыс. руб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план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5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205,78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175,82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120,00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57158" y="3571876"/>
            <a:ext cx="1428760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357158" y="4000504"/>
          <a:ext cx="8286808" cy="2261574"/>
        </p:xfrm>
        <a:graphic>
          <a:graphicData uri="http://schemas.openxmlformats.org/drawingml/2006/table">
            <a:tbl>
              <a:tblPr/>
              <a:tblGrid>
                <a:gridCol w="500066"/>
                <a:gridCol w="7786742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Проведены оздоровительные и другие мероприятия для детей и молодежи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Проведена «Сельская спартакиада» в которой приняли участие около 100 человек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культурно 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творческой деятельности. Оказание содействия при проведение культурно-массовых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66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Проведены оздоровительные и другие мероприятия для детей и молодежи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Проведение спортивных мероприятий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культурно 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творческой деятельности. Оказание содействия при проведении культурно-массовых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29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1. Проведены оздоровительные и другие мероприятия для детей и молодежи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Проведение спортивных мероприятий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Развитие культурно -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творческой деятельности. Оказание содействия при проведении культурно –массовых 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мероприятий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2857520" cy="19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87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16</a:t>
            </a:fld>
            <a:endParaRPr lang="ru-RU" noProof="0"/>
          </a:p>
        </p:txBody>
      </p:sp>
      <p:sp>
        <p:nvSpPr>
          <p:cNvPr id="10" name="Прямоугольник 1"/>
          <p:cNvSpPr>
            <a:spLocks noGrp="1"/>
          </p:cNvSpPr>
          <p:nvPr>
            <p:ph type="title"/>
          </p:nvPr>
        </p:nvSpPr>
        <p:spPr>
          <a:xfrm>
            <a:off x="214282" y="332656"/>
            <a:ext cx="4284693" cy="602456"/>
          </a:xfrm>
        </p:spPr>
        <p:txBody>
          <a:bodyPr rtlCol="0"/>
          <a:lstStyle/>
          <a:p>
            <a:r>
              <a:rPr lang="ru-RU" sz="1200" dirty="0" smtClean="0"/>
              <a:t>Подпрограмма  № 4 </a:t>
            </a:r>
            <a:br>
              <a:rPr lang="ru-RU" sz="1200" dirty="0" smtClean="0"/>
            </a:br>
            <a:r>
              <a:rPr lang="ru-RU" sz="1200" dirty="0" smtClean="0"/>
              <a:t>«Управление муниципальными финансами Городокского сельсовета»</a:t>
            </a:r>
            <a:endParaRPr lang="ru-RU" sz="1200" dirty="0"/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357158" y="1071546"/>
            <a:ext cx="2071702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Задача подпрограммы: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357158" y="1571612"/>
            <a:ext cx="42497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buClr>
                <a:schemeClr val="accent1"/>
              </a:buClr>
              <a:buSzPct val="150000"/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эффективного, ответственного и прозрачного управления финансовыми ресурсами в рамках выполнения установленных функций, повышение эффективности расходов бюджета расходов бюджета Городокского сельсовета	</a:t>
            </a:r>
          </a:p>
        </p:txBody>
      </p:sp>
      <p:graphicFrame>
        <p:nvGraphicFramePr>
          <p:cNvPr id="21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5214942" y="1357298"/>
          <a:ext cx="3429024" cy="809224"/>
        </p:xfrm>
        <a:graphic>
          <a:graphicData uri="http://schemas.openxmlformats.org/drawingml/2006/table">
            <a:tbl>
              <a:tblPr/>
              <a:tblGrid>
                <a:gridCol w="1248935"/>
                <a:gridCol w="1092389"/>
                <a:gridCol w="1087700"/>
              </a:tblGrid>
              <a:tr h="28803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финансирования, тыс. руб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факт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план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55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802,82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740,48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796,47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57158" y="2714620"/>
            <a:ext cx="1428760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357158" y="3214686"/>
          <a:ext cx="8501122" cy="3267414"/>
        </p:xfrm>
        <a:graphic>
          <a:graphicData uri="http://schemas.openxmlformats.org/drawingml/2006/table">
            <a:tbl>
              <a:tblPr/>
              <a:tblGrid>
                <a:gridCol w="500066"/>
                <a:gridCol w="8001056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Предоставление межбюджетных трансфертов бюджету муниципального района из бюджета сельсовета на осуществление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полномочий по решению вопросов местного значения в соответствии с заключенными соглашениями.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Управление муниципальными финансами сельсовета, муниципальной программы «социально-экономическое развитие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сельсовета».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Выполнение кадастровых работ по образованию земельных участков из земель государственной (муниципальной)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собственности.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66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Предоставление межбюджетных трансфертов бюджету муниципального района из бюджета сельсовета на осуществление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полномочий по решению вопросов местного значения в соответствии с заключенными соглашениями.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Управление муниципальными финансами сельсовета, муниципальной программы «социально-экономическое развитие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сельсовета».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Выполнение кадастровых работ по образованию земельных участков из земель государственной (муниципальной)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собственности.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29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Предоставление межбюджетных трансфертов бюджету муниципального района из бюджета сельсовета на осуществление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полномочий по решению вопросов местного значения в соответствии с заключенными соглашениями.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Управление муниципальными финансами сельсовета, муниципальной программы «социально-экономическое развитие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сельсовета».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Выполнение кадастровых работ по образованию земельных участков из земель государственной (муниципальной)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собственности.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78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303A80B-59C3-4EDF-8CBC-15F6B09A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219AFBA-1552-4F7F-A367-3094E0BB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17</a:t>
            </a:fld>
            <a:endParaRPr lang="ru-RU" noProof="0"/>
          </a:p>
        </p:txBody>
      </p:sp>
      <p:sp>
        <p:nvSpPr>
          <p:cNvPr id="9" name="Прямоугольник 1"/>
          <p:cNvSpPr>
            <a:spLocks noGrp="1"/>
          </p:cNvSpPr>
          <p:nvPr>
            <p:ph type="title"/>
          </p:nvPr>
        </p:nvSpPr>
        <p:spPr>
          <a:xfrm>
            <a:off x="35496" y="285728"/>
            <a:ext cx="5616624" cy="642942"/>
          </a:xfrm>
        </p:spPr>
        <p:txBody>
          <a:bodyPr rtlCol="0"/>
          <a:lstStyle/>
          <a:p>
            <a:pPr lvl="0" algn="ctr"/>
            <a:r>
              <a:rPr lang="ru-RU" sz="1200" dirty="0" smtClean="0"/>
              <a:t>Муниципальная программа «Формирование комфортной городской (сельской) среды»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42976" y="857232"/>
            <a:ext cx="7848600" cy="3571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just">
              <a:buClrTx/>
              <a:buSzTx/>
              <a:buFontTx/>
              <a:buNone/>
            </a:pPr>
            <a:r>
              <a:rPr lang="ru-RU" sz="1200" dirty="0" smtClean="0"/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наиболее благоприятных и комфортных условий жизнедеятельности населения </a:t>
            </a:r>
            <a:endParaRPr lang="ru-R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357158" y="857232"/>
            <a:ext cx="936625" cy="431800"/>
          </a:xfrm>
          <a:prstGeom prst="homePlate">
            <a:avLst>
              <a:gd name="adj" fmla="val 54228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80"/>
          <p:cNvSpPr>
            <a:spLocks noChangeArrowheads="1"/>
          </p:cNvSpPr>
          <p:nvPr/>
        </p:nvSpPr>
        <p:spPr bwMode="auto">
          <a:xfrm>
            <a:off x="250825" y="3071810"/>
            <a:ext cx="3601095" cy="22929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формирования единого облика муниципального образования</a:t>
            </a:r>
          </a:p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создания, содержания и развития объектов благоустройства на территории муниципального образования, включая объекты, находящиеся в частной собственности и прилегающие к ним территории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4">
                  <a:lumMod val="75000"/>
                </a:schemeClr>
              </a:buClr>
              <a:buSzPct val="150000"/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уровня вовлеченности заинтересованных граждан, организаций в реализацию мероприятий по благоустройству территории муниципального образования</a:t>
            </a:r>
          </a:p>
          <a:p>
            <a:pPr algn="just">
              <a:buClr>
                <a:schemeClr val="accent4">
                  <a:lumMod val="75000"/>
                </a:schemeClr>
              </a:buClr>
              <a:buSzPct val="150000"/>
            </a:pPr>
            <a:endParaRPr lang="ru-RU" sz="1100" dirty="0" smtClean="0"/>
          </a:p>
        </p:txBody>
      </p:sp>
      <p:graphicFrame>
        <p:nvGraphicFramePr>
          <p:cNvPr id="12" name="Group 1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21809216"/>
              </p:ext>
            </p:extLst>
          </p:nvPr>
        </p:nvGraphicFramePr>
        <p:xfrm>
          <a:off x="4000497" y="1142984"/>
          <a:ext cx="4929221" cy="5561767"/>
        </p:xfrm>
        <a:graphic>
          <a:graphicData uri="http://schemas.openxmlformats.org/drawingml/2006/table">
            <a:tbl>
              <a:tblPr/>
              <a:tblGrid>
                <a:gridCol w="3214709"/>
                <a:gridCol w="571504"/>
                <a:gridCol w="571504"/>
                <a:gridCol w="571504"/>
              </a:tblGrid>
              <a:tr h="3378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Целевые показатели муниципальной программы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: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0575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домов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5410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домов включенных в программу капитального ремонта общего имущества многоквартирных домов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48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 площадь благоустроенных дворовых территорий многоквартирных домов - твердым покрытием, освещением, урнами, лавочками (минимальный перечень), ед., кв.м.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4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4619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4619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7509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20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 площадь благоустроенных дворовых территорий многоквартирных домов – с твердым покрытием, освещением, урнами, лавочками, озеленением, детской, спортивной площадкой, </a:t>
                      </a:r>
                      <a:r>
                        <a:rPr lang="ru-RU" sz="900" kern="12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автопарковкой</a:t>
                      </a: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иными элементами благоустройства (дополнительный перечень), ед., кв.м.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36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6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площадь и доля благоустроенных дворовых территорий многоквартирных домов (по минимальному и дополнительному перечню)  от общего количества дворовых территорий многоквартирных дворов, ед., кв.м., 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4619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4619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7509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28,58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28,58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42,86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6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площадь и доля дворовых территорий многоквартирных домов, которые необходимо благоустроить 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минимальному  перечню  от общего количества дворовых территорий</a:t>
                      </a: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многоквартирных дворов, ед. кв.м., 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3039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2890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463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и площадь общественных территорий соответствующего функционального назначения всего, ед. кв.м.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46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48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Количество, площадь и доля общественных территорий соответствующего функционального назначения 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нуждающихся в благоустройстве</a:t>
                      </a: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от общего количества общественных территорий всего, ед. кв.м.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4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7109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благоустроенных общественных территорий, приходящихся на 1 жителя , кв.м.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133" marR="81133" marT="40567" marB="40567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81133" marR="81133" marT="40567" marB="40567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257434833"/>
              </p:ext>
            </p:extLst>
          </p:nvPr>
        </p:nvGraphicFramePr>
        <p:xfrm>
          <a:off x="500034" y="1643050"/>
          <a:ext cx="3249605" cy="975498"/>
        </p:xfrm>
        <a:graphic>
          <a:graphicData uri="http://schemas.openxmlformats.org/drawingml/2006/table">
            <a:tbl>
              <a:tblPr/>
              <a:tblGrid>
                <a:gridCol w="1106465"/>
                <a:gridCol w="928694"/>
                <a:gridCol w="1214446"/>
              </a:tblGrid>
              <a:tr h="12564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5382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974,18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1093,75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31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62719649"/>
              </p:ext>
            </p:extLst>
          </p:nvPr>
        </p:nvGraphicFramePr>
        <p:xfrm>
          <a:off x="428596" y="2714620"/>
          <a:ext cx="2991276" cy="258764"/>
        </p:xfrm>
        <a:graphic>
          <a:graphicData uri="http://schemas.openxmlformats.org/drawingml/2006/table">
            <a:tbl>
              <a:tblPr/>
              <a:tblGrid>
                <a:gridCol w="2991276"/>
              </a:tblGrid>
              <a:tr h="179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Задачи МП:</a:t>
                      </a:r>
                    </a:p>
                  </a:txBody>
                  <a:tcPr marT="45562" marB="455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35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303A80B-59C3-4EDF-8CBC-15F6B09A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219AFBA-1552-4F7F-A367-3094E0BB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18</a:t>
            </a:fld>
            <a:endParaRPr lang="ru-RU" noProof="0"/>
          </a:p>
        </p:txBody>
      </p:sp>
      <p:sp>
        <p:nvSpPr>
          <p:cNvPr id="9" name="Прямоугольник 1"/>
          <p:cNvSpPr>
            <a:spLocks noGrp="1"/>
          </p:cNvSpPr>
          <p:nvPr>
            <p:ph type="title"/>
          </p:nvPr>
        </p:nvSpPr>
        <p:spPr>
          <a:xfrm>
            <a:off x="0" y="285728"/>
            <a:ext cx="5616624" cy="642942"/>
          </a:xfrm>
        </p:spPr>
        <p:txBody>
          <a:bodyPr rtlCol="0"/>
          <a:lstStyle/>
          <a:p>
            <a:pPr lvl="0" algn="ctr"/>
            <a:r>
              <a:rPr lang="ru-RU" sz="1200" dirty="0" smtClean="0"/>
              <a:t>Муниципальная программа «Формирование комфортной городской (сельской) среды»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357158" y="928670"/>
            <a:ext cx="1428760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357158" y="1500174"/>
          <a:ext cx="8501122" cy="1920754"/>
        </p:xfrm>
        <a:graphic>
          <a:graphicData uri="http://schemas.openxmlformats.org/drawingml/2006/table">
            <a:tbl>
              <a:tblPr/>
              <a:tblGrid>
                <a:gridCol w="500066"/>
                <a:gridCol w="8001056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Благоустройство  дворовой территории многоквартирного дома, подлежащего благоустройству в с. Городок, ул. Красных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Партизан, 56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Проведены следующие работы: асфальтирование дороги дворового проезда  и  территории прилегающей к МКД (300 кв.м.),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скамеек (3шт.), установка урн (3 шт.), установка светильников на фасаде дома (3 шт.).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66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Мероприятия не проводились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29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Благоустройство дворовой территории многоквартирного дома, подлежащего благоустройству в с. Городок, ул. Заводская,10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Будут проведены следующие работы: асфальтирование дороги дворового проезда  и  территории прилегающей к МКД (555 кв.м.), </a:t>
                      </a:r>
                    </a:p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скамеек (3шт.), установка урн (3 шт.), установка светильников на фасаде дома (3 шт.).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58370" name="Picture 2" descr="https://gorodok-adm.ru/wp-content/uploads/2020/12/DSC_0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3275013" cy="2181978"/>
          </a:xfrm>
          <a:prstGeom prst="rect">
            <a:avLst/>
          </a:prstGeom>
          <a:noFill/>
        </p:spPr>
      </p:pic>
      <p:pic>
        <p:nvPicPr>
          <p:cNvPr id="19" name="Рисунок 18" descr="заводска 10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8059" y="4084307"/>
            <a:ext cx="3470155" cy="2202213"/>
          </a:xfrm>
          <a:prstGeom prst="rect">
            <a:avLst/>
          </a:prstGeom>
        </p:spPr>
      </p:pic>
      <p:sp>
        <p:nvSpPr>
          <p:cNvPr id="20" name="Прямоугольник 1"/>
          <p:cNvSpPr txBox="1">
            <a:spLocks/>
          </p:cNvSpPr>
          <p:nvPr/>
        </p:nvSpPr>
        <p:spPr>
          <a:xfrm>
            <a:off x="4643438" y="3786190"/>
            <a:ext cx="3786214" cy="214314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для реализации</a:t>
            </a:r>
            <a:r>
              <a:rPr kumimoji="0" lang="ru-RU" sz="1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2022 году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Прямоугольник 1"/>
          <p:cNvSpPr txBox="1">
            <a:spLocks/>
          </p:cNvSpPr>
          <p:nvPr/>
        </p:nvSpPr>
        <p:spPr>
          <a:xfrm>
            <a:off x="357158" y="3786190"/>
            <a:ext cx="3786214" cy="214314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 реализован в 2020 году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59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19</a:t>
            </a:fld>
            <a:endParaRPr lang="ru-RU" noProof="0"/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>
            <a:off x="179388" y="2276872"/>
            <a:ext cx="4292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5113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000" b="1" dirty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sz="1000" b="1" dirty="0" smtClean="0">
                <a:solidFill>
                  <a:schemeClr val="bg1"/>
                </a:solidFill>
                <a:cs typeface="Times New Roman" pitchFamily="18" charset="0"/>
              </a:rPr>
              <a:t>2020, 2021 </a:t>
            </a:r>
            <a:r>
              <a:rPr lang="ru-RU" sz="1000" b="1" dirty="0">
                <a:solidFill>
                  <a:schemeClr val="bg1"/>
                </a:solidFill>
                <a:cs typeface="Times New Roman" pitchFamily="18" charset="0"/>
              </a:rPr>
              <a:t>году</a:t>
            </a:r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 на территории </a:t>
            </a:r>
            <a:r>
              <a:rPr lang="ru-RU" sz="1000" dirty="0" smtClean="0">
                <a:solidFill>
                  <a:schemeClr val="bg1"/>
                </a:solidFill>
                <a:cs typeface="Times New Roman" pitchFamily="18" charset="0"/>
              </a:rPr>
              <a:t>Городокского  сельсовета активно </a:t>
            </a:r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реализовывалась программа поддержки местных инициатив - это когда жители сами определяют наиболее важную проблему в их селе и </a:t>
            </a:r>
            <a:r>
              <a:rPr lang="ru-RU" sz="1000" dirty="0" err="1">
                <a:solidFill>
                  <a:schemeClr val="bg1"/>
                </a:solidFill>
                <a:cs typeface="Times New Roman" pitchFamily="18" charset="0"/>
              </a:rPr>
              <a:t>софинансируют</a:t>
            </a:r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 в этот проект собственные средства не менее 3%, при этом 85% добавляет краевой бюджет, 5% местный бюджет и 7% местный бизнес. 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202059" y="548680"/>
            <a:ext cx="42259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0975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/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Цель ППМИ - повышение эффективности решения проблем местного уровня за счет эффективного вовлечения населения, бизнеса, ОМСУ в решение проблем, мобилизации и повышения эффективности использования финансовых средств.</a:t>
            </a:r>
          </a:p>
          <a:p>
            <a:pPr algn="just"/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ППМИ позволяет:</a:t>
            </a:r>
          </a:p>
          <a:p>
            <a:pPr algn="just"/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- оперативно выявлять и решать наиболее острые социальные проблемы местного уровня, являющиеся реальным приоритетом населения;</a:t>
            </a:r>
          </a:p>
          <a:p>
            <a:pPr algn="just"/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- вовлекать население в решение местных проблем;</a:t>
            </a:r>
          </a:p>
          <a:p>
            <a:pPr algn="just"/>
            <a:r>
              <a:rPr lang="ru-RU" sz="1000" dirty="0">
                <a:solidFill>
                  <a:schemeClr val="bg1"/>
                </a:solidFill>
                <a:cs typeface="Times New Roman" pitchFamily="18" charset="0"/>
              </a:rPr>
              <a:t>- привлекать для решения этих проблем все доступные имеющиеся местные ресурсы.</a:t>
            </a:r>
          </a:p>
        </p:txBody>
      </p:sp>
      <p:sp>
        <p:nvSpPr>
          <p:cNvPr id="38" name="Прямоугольник 1"/>
          <p:cNvSpPr txBox="1">
            <a:spLocks/>
          </p:cNvSpPr>
          <p:nvPr/>
        </p:nvSpPr>
        <p:spPr>
          <a:xfrm>
            <a:off x="214282" y="214290"/>
            <a:ext cx="4377754" cy="361974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поддержки местных инициатив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10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257434833"/>
              </p:ext>
            </p:extLst>
          </p:nvPr>
        </p:nvGraphicFramePr>
        <p:xfrm>
          <a:off x="5214942" y="1214422"/>
          <a:ext cx="3357587" cy="1046935"/>
        </p:xfrm>
        <a:graphic>
          <a:graphicData uri="http://schemas.openxmlformats.org/drawingml/2006/table">
            <a:tbl>
              <a:tblPr/>
              <a:tblGrid>
                <a:gridCol w="1143232"/>
                <a:gridCol w="959554"/>
                <a:gridCol w="1254801"/>
              </a:tblGrid>
              <a:tr h="2617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финансирования,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тыс.руб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 год</a:t>
                      </a: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907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43" marB="45743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357158" y="3286124"/>
            <a:ext cx="1428760" cy="357190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44000">
                <a:schemeClr val="tx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>
              <a:buClrTx/>
              <a:buSzTx/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Мероприятия: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Group 1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0239130"/>
              </p:ext>
            </p:extLst>
          </p:nvPr>
        </p:nvGraphicFramePr>
        <p:xfrm>
          <a:off x="285720" y="3786190"/>
          <a:ext cx="8501122" cy="1681063"/>
        </p:xfrm>
        <a:graphic>
          <a:graphicData uri="http://schemas.openxmlformats.org/drawingml/2006/table">
            <a:tbl>
              <a:tblPr/>
              <a:tblGrid>
                <a:gridCol w="500066"/>
                <a:gridCol w="8001056"/>
              </a:tblGrid>
              <a:tr h="571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Реализован проект «Благоустройство части пощади по ул. Садовая с установкой крытой сцены»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766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Реализован проект «Благоустройство части площади по ул. Садовая установка скейт-площадки»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29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300" b="0" u="non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проекта «Установка памятника труженикам села (улица Ленина, на въезде в село, около АЗС)»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9240" marR="79240" marT="39611" marB="39611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64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33144" y="-171400"/>
            <a:ext cx="5186928" cy="1557623"/>
          </a:xfrm>
        </p:spPr>
        <p:txBody>
          <a:bodyPr rtlCol="0"/>
          <a:lstStyle/>
          <a:p>
            <a:pPr algn="ctr"/>
            <a:r>
              <a:rPr lang="ru-RU" sz="1800" i="1" dirty="0"/>
              <a:t>Уважаемые жители </a:t>
            </a:r>
            <a:r>
              <a:rPr lang="ru-RU" sz="1800" i="1" dirty="0" smtClean="0"/>
              <a:t>Городокского сельсовета</a:t>
            </a:r>
            <a:endParaRPr lang="ru-RU" sz="1800" i="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83E5A1E-9A96-4A6E-ABF4-279B8F00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Городокский сельс</a:t>
            </a:r>
            <a:r>
              <a:rPr lang="ru-RU" dirty="0" smtClean="0"/>
              <a:t>овет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735234-AE1D-48C9-969D-8A3E7E72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</a:t>
            </a:fld>
            <a:endParaRPr lang="ru-RU" noProof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2425228" y="1700808"/>
            <a:ext cx="632323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сельсовета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это ежегодно утверждаемый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сельским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Советом депутатов свод доходов и расходов.</a:t>
            </a:r>
          </a:p>
          <a:p>
            <a:pPr algn="just"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В путеводителе по бюджету представлена информация из каких источников формируется бюджет территории и на какие цели расходования направляется. </a:t>
            </a:r>
          </a:p>
          <a:p>
            <a:pPr algn="just"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  Мы уверены, что информация, представленная в Путеводителе в компактной форме, позволит вам пополнить свои знания о бюджете, понять направления развития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сельсовета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деятельности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самоуправления, а также создать основы для активного участия в бюджетных процессах территории.</a:t>
            </a:r>
          </a:p>
          <a:p>
            <a:pPr algn="r"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Тощев Андрей Валерьевич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	        Глава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</a:t>
            </a:r>
          </a:p>
          <a:p>
            <a:pPr algn="r">
              <a:buClrTx/>
              <a:buSzTx/>
              <a:buFontTx/>
              <a:buNone/>
              <a:tabLst>
                <a:tab pos="180975" algn="l"/>
              </a:tabLs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Городокского сельсовета </a:t>
            </a:r>
          </a:p>
          <a:p>
            <a:pPr algn="r">
              <a:buClrTx/>
              <a:buSzTx/>
              <a:buFontTx/>
              <a:buNone/>
              <a:tabLst>
                <a:tab pos="180975" algn="l"/>
              </a:tabLs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gorodok-adm.ru/wp-content/uploads/2017/08/1-300x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286017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4B973B-EDA7-4F0E-8837-521E726F6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0448" y="175841"/>
            <a:ext cx="2212848" cy="300831"/>
          </a:xfrm>
        </p:spPr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334DF1-D929-4181-86BF-E2E3C8F1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20</a:t>
            </a:fld>
            <a:endParaRPr lang="ru-RU" noProof="0"/>
          </a:p>
        </p:txBody>
      </p:sp>
      <p:sp>
        <p:nvSpPr>
          <p:cNvPr id="57" name="Овал 2"/>
          <p:cNvSpPr>
            <a:spLocks noChangeArrowheads="1"/>
          </p:cNvSpPr>
          <p:nvPr/>
        </p:nvSpPr>
        <p:spPr bwMode="auto">
          <a:xfrm>
            <a:off x="107950" y="2006481"/>
            <a:ext cx="142875" cy="5193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876"/>
            <a:ext cx="323852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"/>
          <p:cNvSpPr>
            <a:spLocks noGrp="1"/>
          </p:cNvSpPr>
          <p:nvPr>
            <p:ph type="title"/>
          </p:nvPr>
        </p:nvSpPr>
        <p:spPr>
          <a:xfrm>
            <a:off x="357158" y="3357562"/>
            <a:ext cx="3786214" cy="214314"/>
          </a:xfrm>
        </p:spPr>
        <p:txBody>
          <a:bodyPr rtlCol="0"/>
          <a:lstStyle/>
          <a:p>
            <a:pPr algn="ctr"/>
            <a:r>
              <a:rPr lang="ru-RU" sz="1200" dirty="0" smtClean="0"/>
              <a:t>Проект  реализован в 2020 году</a:t>
            </a:r>
            <a:endParaRPr lang="ru-RU" sz="1200" dirty="0"/>
          </a:p>
        </p:txBody>
      </p:sp>
      <p:sp>
        <p:nvSpPr>
          <p:cNvPr id="21" name="Прямоугольник 1"/>
          <p:cNvSpPr txBox="1">
            <a:spLocks/>
          </p:cNvSpPr>
          <p:nvPr/>
        </p:nvSpPr>
        <p:spPr>
          <a:xfrm>
            <a:off x="571472" y="571480"/>
            <a:ext cx="3786214" cy="214314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Ранее реализованные проекты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0"/>
            <a:ext cx="35641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1"/>
          <p:cNvSpPr txBox="1">
            <a:spLocks/>
          </p:cNvSpPr>
          <p:nvPr/>
        </p:nvSpPr>
        <p:spPr>
          <a:xfrm>
            <a:off x="4929190" y="3357562"/>
            <a:ext cx="3786214" cy="214314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для реализации в 2022 году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Рисунок 23" descr="Трактор Т-100 на постамент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343" y="3571876"/>
            <a:ext cx="3281535" cy="2441450"/>
          </a:xfrm>
          <a:prstGeom prst="rect">
            <a:avLst/>
          </a:prstGeom>
        </p:spPr>
      </p:pic>
      <p:pic>
        <p:nvPicPr>
          <p:cNvPr id="12" name="Рисунок 11" descr="IMG_20191025_1042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857232"/>
            <a:ext cx="177711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6" descr="of1zlaRfGVQ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000231" y="1071546"/>
            <a:ext cx="2809895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"/>
          <p:cNvSpPr txBox="1">
            <a:spLocks/>
          </p:cNvSpPr>
          <p:nvPr/>
        </p:nvSpPr>
        <p:spPr>
          <a:xfrm>
            <a:off x="4938714" y="1081070"/>
            <a:ext cx="3786214" cy="214314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  реализован в 2021 году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2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=""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11919" y="6237312"/>
            <a:ext cx="3767993" cy="571500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=""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=""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1800" noProof="1" smtClean="0"/>
              <a:t>Характеристика территории</a:t>
            </a:r>
            <a:endParaRPr lang="ru-RU" sz="1800" noProof="1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14902"/>
          </a:xfrm>
        </p:spPr>
        <p:txBody>
          <a:bodyPr>
            <a:normAutofit/>
          </a:bodyPr>
          <a:lstStyle/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Городокский сельсовет образован в 1919 году и  является самостоятельным муниципальным образованием, находящимся в границах Минусинского района, относится к степной климатической зоне.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состав территории муниципального образования входят два населенных пункта: с. Городок,  с. Николо-Петровка. 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Административным центром Городокского сельсовета является с. Городок.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Общая площадь земель муниципального образования «Городокский сельсовет» составляет 30 674 га, из них 20 100 га сельхозугодия.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Границы сельсовета проходят по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смежеству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 муниципальным образованием «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Краснотуранский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по фарватеру Красноярского водохранилища с юга-востока на северо-восток и далее на восток и поворачивают по реке Туба на южную сторону, где граничит с муниципальным образованием «Кавказский сельсовет». Далее граница идет на запад и северо-запад до пересечения с муниципальным образованием «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Прихолмский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 и «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Новотроицкий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сельсовет», затем граница меняет направление и ломаной линией идет через Красноярское водохранилище до пересечения границ муниципального образования «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Усть-Абаканский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район» республики Хакасия.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Транспортная удаленность административного центра от г. Минусинска составляет 25 км. Пассажирские перевозки регулярно осуществляются автобусными маршрутами: «Минусинск-Городок», «Минусинск-Николо-Петровка», «Минусинск - Кавказское», проходящими через с. Городок.</a:t>
            </a:r>
          </a:p>
          <a:p>
            <a:pPr algn="just"/>
            <a:endParaRPr lang="ru-RU" sz="1100" dirty="0" smtClean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35A90A-63FF-4A96-ADFD-6291806F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357158" y="857233"/>
            <a:ext cx="85360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Tx/>
              <a:buSzTx/>
              <a:buFontTx/>
              <a:buNone/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=""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11919" y="6237312"/>
            <a:ext cx="3767993" cy="571500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=""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=""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1800" noProof="1" smtClean="0"/>
              <a:t>Сельские поселения в составе Городокского сельсовета	</a:t>
            </a:r>
            <a:endParaRPr lang="ru-RU" sz="1800" noProof="1"/>
          </a:p>
        </p:txBody>
      </p:sp>
      <p:sp>
        <p:nvSpPr>
          <p:cNvPr id="78" name="Содержимое 77"/>
          <p:cNvSpPr>
            <a:spLocks noGrp="1"/>
          </p:cNvSpPr>
          <p:nvPr>
            <p:ph sz="half" idx="1"/>
          </p:nvPr>
        </p:nvSpPr>
        <p:spPr>
          <a:xfrm>
            <a:off x="457200" y="1214423"/>
            <a:ext cx="4038600" cy="5033978"/>
          </a:xfrm>
        </p:spPr>
        <p:txBody>
          <a:bodyPr>
            <a:norm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с. Городок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Село Городок находится в 25 км от  г. Минусинска и расположено по левом у берегу р. Туба, около села проходит автодорога Минусинск -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Беллык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селе работают почтовое отделение «Почта России», филиал сбербанка России, спортивный клуб «Тонус», средняя школа, детский сад, дом культуры, библиотека, участковая больница, филиал аптеки, ветеринарный пункт, 19 торговых точек,                                 2 автозаправочные станции, 2 станции тех.обслуживания транспортных средств, имеются предприятия по производству муки и хлеба, выращиванию сельхозпродукции, филиалы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энергоснабжающих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организаций, переработка древесины 3 пилорамы, ветеринарный пункт. Население занимается ведением личного подсобного хоз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яйства.</a:t>
            </a:r>
          </a:p>
        </p:txBody>
      </p:sp>
      <p:sp>
        <p:nvSpPr>
          <p:cNvPr id="80" name="Содержимое 79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033979"/>
          </a:xfrm>
        </p:spPr>
        <p:txBody>
          <a:bodyPr>
            <a:norm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с. Николо-Петровка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Село Николо-Петровка расположено в 11 км от с. Городок на берегу Красноярского водохранилища и р. Туба.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селе работают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фельдшерско-аккушерский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пункт, школа, детский сад, клуб, библиотека, ветеринарный пункт, 5 торговых точек, КФХ по выращиванию сельхозпродукции. Население занимается ведением личного подсобного хозяйства.</a:t>
            </a:r>
          </a:p>
          <a:p>
            <a:pPr algn="just"/>
            <a:endParaRPr lang="ru-RU" sz="1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35A90A-63FF-4A96-ADFD-6291806F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4</a:t>
            </a:fld>
            <a:endParaRPr lang="ru-RU" noProof="0"/>
          </a:p>
        </p:txBody>
      </p:sp>
      <p:sp>
        <p:nvSpPr>
          <p:cNvPr id="14" name="Прямоугольник 13"/>
          <p:cNvSpPr/>
          <p:nvPr/>
        </p:nvSpPr>
        <p:spPr>
          <a:xfrm>
            <a:off x="2946001" y="2762440"/>
            <a:ext cx="2351287" cy="130627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21"/>
          <p:cNvSpPr/>
          <p:nvPr/>
        </p:nvSpPr>
        <p:spPr>
          <a:xfrm>
            <a:off x="2946001" y="3804685"/>
            <a:ext cx="2351287" cy="1306272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41468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>
            <a:extLst>
              <a:ext uri="{FF2B5EF4-FFF2-40B4-BE49-F238E27FC236}">
                <a16:creationId xmlns=""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11919" y="6237312"/>
            <a:ext cx="3767993" cy="571500"/>
            <a:chOff x="2636518" y="3171825"/>
            <a:chExt cx="3391192" cy="514350"/>
          </a:xfrm>
        </p:grpSpPr>
        <p:pic>
          <p:nvPicPr>
            <p:cNvPr id="17" name="Графический объект 16" descr="графический объект заголовка 2">
              <a:extLst>
                <a:ext uri="{FF2B5EF4-FFF2-40B4-BE49-F238E27FC236}">
                  <a16:creationId xmlns=""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>
              <a:extLst>
                <a:ext uri="{FF2B5EF4-FFF2-40B4-BE49-F238E27FC236}">
                  <a16:creationId xmlns=""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1800" noProof="1" smtClean="0"/>
              <a:t>Потребительский рынок </a:t>
            </a:r>
            <a:endParaRPr lang="ru-RU" sz="1800" noProof="1"/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 в целом работают 67 предприятий различных форм собственности, в том числе 7 сельскохозяйственных, 19 торговых точек, имеются предприятия по переработке сырья, пилорамы, АЗС, СТО.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поселений работают филиалы предприятий жилищно-коммунального хозяйства, энергоснабжения, ветеринарной службы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хозяйство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угодья муниципального образования  занимают площадь 20 100 гектар.  На территории Городокского сельсовета расположены:  отделение одного из крупнейших в районе  сельскохозяйственных предприятий – ОАО «Искра Ленина» 7 000 га; ООО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Ноябрь-Агро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4 000 га; и работают 4 КФХ - Нефедов С.В. 3 000 га, Савин А.В. 700 га, производством сельхозпродукции заняты индивидуальные предприниматели КФХ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Хамуха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Н.Н 3 000 га,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Фроленко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О.С. 400 га. На данных площадях взращиваются культуры: ячмень, овес, пшеница, рапс, гречиха, озимая рожь, кукуруза. Основная доля  в объеме производства приходится на продукцию растениеводств.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Переработкой сельскохозяйственной продукции занимаются такие предприятия как ООО «Мельник», ООО «Южно-Сибирский зерновой комплекс».</a:t>
            </a:r>
          </a:p>
          <a:p>
            <a:pPr algn="just"/>
            <a:endParaRPr lang="ru-RU" sz="1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35A90A-63FF-4A96-ADFD-6291806F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</a:t>
            </a:r>
            <a:r>
              <a:rPr lang="ru-RU" noProof="0" dirty="0" smtClean="0"/>
              <a:t> </a:t>
            </a:r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343C7F2-AA54-4FC7-8709-7FA7371F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5</a:t>
            </a:fld>
            <a:endParaRPr lang="ru-RU" noProof="0"/>
          </a:p>
        </p:txBody>
      </p:sp>
      <p:sp>
        <p:nvSpPr>
          <p:cNvPr id="11" name="Нижний колонтитул 3">
            <a:extLst>
              <a:ext uri="{FF2B5EF4-FFF2-40B4-BE49-F238E27FC236}">
                <a16:creationId xmlns="" xmlns:a16="http://schemas.microsoft.com/office/drawing/2014/main" id="{4A35A90A-63FF-4A96-ADFD-6291806F6A53}"/>
              </a:ext>
            </a:extLst>
          </p:cNvPr>
          <p:cNvSpPr txBox="1">
            <a:spLocks/>
          </p:cNvSpPr>
          <p:nvPr/>
        </p:nvSpPr>
        <p:spPr>
          <a:xfrm>
            <a:off x="-76004" y="1276051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defPPr rtl="0"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9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473184"/>
          </a:xfrm>
        </p:spPr>
        <p:txBody>
          <a:bodyPr/>
          <a:lstStyle/>
          <a:p>
            <a:r>
              <a:rPr lang="ru-RU" sz="1800" dirty="0" smtClean="0"/>
              <a:t>Социальная сфера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457844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культуры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Городок - Муниципальное учреждение культуры МЦКС «Факел» и поселенческая библиотека; 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Николо-Петровка - Муниципальное учреждение культуры МЦКС «Факел»  и поселенческая библиотека со штатом 1 человек.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Городок - МКОУ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Городокская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2 имени Героя Советского Союза Г.С. Корнева, на начало учебного 2021 года 262 ученика. МКДОУ Городокский детский сад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вида с приоритетным осуществлением физического направления развития воспитанников. В пяти группах списочная численность 92 ребенка; 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Николо-Петровка - МКОУ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Городокская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2 имени Героя Советского Союза Г.С. Корнева филиал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Николо-Петровская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школа, на начало учебного 2021 года 35 учеников; МКОУ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Городокская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2 имени Героя Советского Союза Г.С. Корнева филиал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Николо-Петровский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детский сад. Посещает детский сад 11 детей.</a:t>
            </a:r>
          </a:p>
          <a:p>
            <a:pPr algn="just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Здравоохранение: 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Городок - МБУЗ «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Городокская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участковая больница»; В стационаре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Городокской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больницы организовано 13 койко-мест. В прогнозируемом периоде 2014-2024 гг. число койко-мест изменять не планируется. Посещаемость амбулаторно-поликлинических учреждений 40-70 человек в смену. В составе больничного учреждения с. Городок имеется стоматологический кабинет. 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Николо-Петровка – </a:t>
            </a:r>
            <a:r>
              <a:rPr lang="ru-RU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фельдшерско-аккушерский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пункт.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857884" y="142852"/>
            <a:ext cx="2212848" cy="300831"/>
          </a:xfrm>
        </p:spPr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</a:t>
            </a:r>
            <a:r>
              <a:rPr lang="ru-RU" noProof="0" dirty="0" smtClean="0"/>
              <a:t> </a:t>
            </a:r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636008" cy="428628"/>
          </a:xfrm>
        </p:spPr>
        <p:txBody>
          <a:bodyPr/>
          <a:lstStyle/>
          <a:p>
            <a:r>
              <a:rPr lang="ru-RU" sz="1800" dirty="0" smtClean="0"/>
              <a:t>Социальная</a:t>
            </a:r>
            <a:r>
              <a:rPr lang="ru-RU" sz="1400" dirty="0" smtClean="0"/>
              <a:t> </a:t>
            </a:r>
            <a:r>
              <a:rPr lang="ru-RU" sz="1800" dirty="0" smtClean="0"/>
              <a:t>сфера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02921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услуги: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Городокский сельсовет  находится  и работает КГБУ социального обслуживания «Центр социальной помощи семье и детям Минусинский» - для реабилитации детей из неблагополучных семей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Спорт: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Спортивные сооружения представлены 3 спортивными залами и 7 плоскостными спортивными сооружениями (2 хоккейные коробки и 2 волейбольных площадки, 1 футбольное поле, 1 поле для игры в городки, 1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скейт-площадка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В детско-юношеских спортивных школах занимаются 104 человека. Хоккейные коробки были построены в с. Городок и с. Николо-Петровка в 2011-2012 годы на средства районного бюджета по целевой программе с привлечением средств бюджета поселения. Предусматривается строительство спортивных сооружений и в следующих годах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3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 descr="графический объект заголовка">
            <a:extLst>
              <a:ext uri="{FF2B5EF4-FFF2-40B4-BE49-F238E27FC236}">
                <a16:creationId xmlns="" xmlns:a16="http://schemas.microsoft.com/office/drawing/2014/main" id="{92B4D1F2-57B4-4296-B895-05D9C201FBF9}"/>
              </a:ext>
            </a:extLst>
          </p:cNvPr>
          <p:cNvGrpSpPr/>
          <p:nvPr/>
        </p:nvGrpSpPr>
        <p:grpSpPr>
          <a:xfrm>
            <a:off x="11919" y="6237312"/>
            <a:ext cx="3767993" cy="571500"/>
            <a:chOff x="2636518" y="3171825"/>
            <a:chExt cx="3391192" cy="514350"/>
          </a:xfrm>
        </p:grpSpPr>
        <p:pic>
          <p:nvPicPr>
            <p:cNvPr id="18" name="Графический объект 16" descr="графический объект заголовка 2">
              <a:extLst>
                <a:ext uri="{FF2B5EF4-FFF2-40B4-BE49-F238E27FC236}">
                  <a16:creationId xmlns="" xmlns:a16="http://schemas.microsoft.com/office/drawing/2014/main" id="{B6AD3AED-D5E2-4C29-8755-E4B2ADF9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9" name="Графический объект 17" descr="графический объект заголовка 1">
              <a:extLst>
                <a:ext uri="{FF2B5EF4-FFF2-40B4-BE49-F238E27FC236}">
                  <a16:creationId xmlns="" xmlns:a16="http://schemas.microsoft.com/office/drawing/2014/main" id="{A6ED6F43-3391-44F1-ACB4-DAB2C01D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ACFFBB-1645-4748-8FD3-A9EB97DE2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 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0CA2C7-6F5C-465D-997C-17365B8F17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9598980-D22C-4904-9F8F-3DB09B2ECD84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7" name="Прямоугольни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4896544" cy="432048"/>
          </a:xfrm>
        </p:spPr>
        <p:txBody>
          <a:bodyPr rtlCol="0"/>
          <a:lstStyle/>
          <a:p>
            <a:pPr algn="ctr"/>
            <a:r>
              <a:rPr lang="ru-RU" sz="1200" dirty="0" smtClean="0"/>
              <a:t>Основные показатели социально-экономического развития</a:t>
            </a:r>
            <a:br>
              <a:rPr lang="ru-RU" sz="1200" dirty="0" smtClean="0"/>
            </a:br>
            <a:r>
              <a:rPr lang="ru-RU" sz="1200" dirty="0" smtClean="0"/>
              <a:t>Городокского сельсовета, тыс.руб.</a:t>
            </a:r>
            <a:endParaRPr lang="ru-RU" sz="1200" dirty="0"/>
          </a:p>
        </p:txBody>
      </p:sp>
      <p:graphicFrame>
        <p:nvGraphicFramePr>
          <p:cNvPr id="9" name="Group 1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9889812"/>
              </p:ext>
            </p:extLst>
          </p:nvPr>
        </p:nvGraphicFramePr>
        <p:xfrm>
          <a:off x="785786" y="928670"/>
          <a:ext cx="3643338" cy="4301794"/>
        </p:xfrm>
        <a:graphic>
          <a:graphicData uri="http://schemas.openxmlformats.org/drawingml/2006/table">
            <a:tbl>
              <a:tblPr/>
              <a:tblGrid>
                <a:gridCol w="1357322"/>
                <a:gridCol w="785818"/>
                <a:gridCol w="785818"/>
                <a:gridCol w="714380"/>
              </a:tblGrid>
              <a:tr h="3332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316" marR="83316" marT="41659" marB="41659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316" marR="83316" marT="41659" marB="41659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316" marR="83316" marT="41659" marB="41659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83316" marR="83316" marT="41659" marB="41659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8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13914,49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53108,180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9099,76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584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3 037,03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3138,61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2972,7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3773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290,13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289,11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315,9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8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237,32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273,19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553,1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82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 на имущество 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1 251,87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1 349,38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1495,17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0829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ЕСХН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148,15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425,84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1950,0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1116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10,70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7,18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7087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712,75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700,02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563,17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6591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33,42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68,53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332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21,92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25,32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83316" marR="83316" marT="41659" marB="41659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" name="Text Box 1372"/>
          <p:cNvSpPr txBox="1">
            <a:spLocks noChangeArrowheads="1"/>
          </p:cNvSpPr>
          <p:nvPr/>
        </p:nvSpPr>
        <p:spPr bwMode="auto">
          <a:xfrm>
            <a:off x="4786314" y="857232"/>
            <a:ext cx="396056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Муниципальное образование Городокский сельсовет – </a:t>
            </a:r>
            <a:r>
              <a:rPr lang="ru-RU" sz="1400" dirty="0" err="1" smtClean="0">
                <a:solidFill>
                  <a:schemeClr val="bg1"/>
                </a:solidFill>
              </a:rPr>
              <a:t>высокодотационная</a:t>
            </a:r>
            <a:r>
              <a:rPr lang="ru-RU" sz="1400" dirty="0" smtClean="0">
                <a:solidFill>
                  <a:schemeClr val="bg1"/>
                </a:solidFill>
              </a:rPr>
              <a:t> территория. 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Собственные доходы муниципального образования - это отчисления по НДФЛ, ЕСХН, налог на имущество физических лиц, земельный налог, госпошлина ,доходы от использования имущества (аренда земли).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Основная доля поступлений доходной части – это безвозмездные поступления от других бюджетов бюджетной системы Российской Федерации (дотации, субсидии, субвенции краевого и районного бюджетов).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Собственные доходы МО «Городокский сельсовет» составили: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2020 г. – 3037,03 тыс. рублей.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</a:rPr>
              <a:t>2021 г. – 3 138,61 тыс. рублей.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2022 г. – 2972,7 тыс.рублей.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8CE722-D094-492B-AF93-3FDC8A12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Городокский</a:t>
            </a:r>
            <a:r>
              <a:rPr lang="ru-RU" noProof="0" dirty="0" smtClean="0"/>
              <a:t> </a:t>
            </a:r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сельсовет</a:t>
            </a: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A25D439-2D59-45F8-B81D-DBFF7A31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EA1243F-3000-4347-94A4-FBDEAD3122CB}" type="slidenum">
              <a:rPr lang="ru-RU" noProof="0" smtClean="0"/>
              <a:pPr rtl="0"/>
              <a:t>9</a:t>
            </a:fld>
            <a:endParaRPr lang="ru-RU" noProof="0"/>
          </a:p>
        </p:txBody>
      </p:sp>
      <p:sp>
        <p:nvSpPr>
          <p:cNvPr id="8" name="Прямоугольник 1"/>
          <p:cNvSpPr>
            <a:spLocks noGrp="1"/>
          </p:cNvSpPr>
          <p:nvPr>
            <p:ph type="title"/>
          </p:nvPr>
        </p:nvSpPr>
        <p:spPr>
          <a:xfrm>
            <a:off x="35496" y="404664"/>
            <a:ext cx="4896544" cy="432048"/>
          </a:xfrm>
        </p:spPr>
        <p:txBody>
          <a:bodyPr rtlCol="0"/>
          <a:lstStyle/>
          <a:p>
            <a:pPr algn="ctr"/>
            <a:r>
              <a:rPr lang="ru-RU" sz="1200" dirty="0" smtClean="0"/>
              <a:t>Структура расходов бюджета Городокского сельсовета , тыс.руб.</a:t>
            </a:r>
            <a:endParaRPr lang="ru-RU" sz="1200" dirty="0"/>
          </a:p>
        </p:txBody>
      </p:sp>
      <p:graphicFrame>
        <p:nvGraphicFramePr>
          <p:cNvPr id="9" name="Group 24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05134734"/>
              </p:ext>
            </p:extLst>
          </p:nvPr>
        </p:nvGraphicFramePr>
        <p:xfrm>
          <a:off x="323527" y="836712"/>
          <a:ext cx="4034159" cy="5254095"/>
        </p:xfrm>
        <a:graphic>
          <a:graphicData uri="http://schemas.openxmlformats.org/drawingml/2006/table">
            <a:tbl>
              <a:tblPr/>
              <a:tblGrid>
                <a:gridCol w="1533829"/>
                <a:gridCol w="928694"/>
                <a:gridCol w="785818"/>
                <a:gridCol w="785818"/>
              </a:tblGrid>
              <a:tr h="394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Отрасли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4377,1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4186,08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4549,7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2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оборона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386,6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383,74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409,26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57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149,6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209,26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10,46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3661,4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2004,4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608,4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4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4688,2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45235,6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2615,4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84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75,78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74,61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19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101,2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365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20,0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1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0,11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095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582,8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720,47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786,47</a:t>
                      </a:r>
                    </a:p>
                  </a:txBody>
                  <a:tcPr marL="73261" marR="73261" marT="38094" marB="38094" anchor="ctr" horzOverflow="overflow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33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9010606"/>
              </p:ext>
            </p:extLst>
          </p:nvPr>
        </p:nvGraphicFramePr>
        <p:xfrm>
          <a:off x="4500562" y="857232"/>
          <a:ext cx="4500561" cy="5033962"/>
        </p:xfrm>
        <a:graphic>
          <a:graphicData uri="http://schemas.openxmlformats.org/presentationml/2006/ole">
            <p:oleObj spid="_x0000_s4328" name="Worksheet" r:id="rId4" imgW="4648177" imgH="4810050" progId="Excel.Sheet.8">
              <p:embed/>
            </p:oleObj>
          </a:graphicData>
        </a:graphic>
      </p:graphicFrame>
      <p:sp>
        <p:nvSpPr>
          <p:cNvPr id="11" name="Text Box 343"/>
          <p:cNvSpPr txBox="1">
            <a:spLocks noChangeArrowheads="1"/>
          </p:cNvSpPr>
          <p:nvPr/>
        </p:nvSpPr>
        <p:spPr bwMode="auto">
          <a:xfrm>
            <a:off x="4643438" y="6165304"/>
            <a:ext cx="42491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33CC"/>
              </a:buClr>
              <a:buSzPct val="200000"/>
              <a:buFont typeface="Wingdings" pitchFamily="2" charset="2"/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000" dirty="0">
                <a:solidFill>
                  <a:schemeClr val="bg1"/>
                </a:solidFill>
              </a:rPr>
              <a:t>На графике отражена структура расходов </a:t>
            </a:r>
            <a:r>
              <a:rPr lang="ru-RU" sz="1000" dirty="0" smtClean="0">
                <a:solidFill>
                  <a:schemeClr val="bg1"/>
                </a:solidFill>
              </a:rPr>
              <a:t>бюджета Городокского сельсовета по </a:t>
            </a:r>
            <a:r>
              <a:rPr lang="ru-RU" sz="1000" dirty="0">
                <a:solidFill>
                  <a:schemeClr val="bg1"/>
                </a:solidFill>
              </a:rPr>
              <a:t>отраслям исполнение за </a:t>
            </a:r>
            <a:r>
              <a:rPr lang="ru-RU" sz="1000" dirty="0" smtClean="0">
                <a:solidFill>
                  <a:schemeClr val="bg1"/>
                </a:solidFill>
              </a:rPr>
              <a:t>2020, 2021 год. тыс. руб.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Template_10167107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677683_TF10167107" id="{A64529CA-8215-4B34-B060-905C53EEF921}" vid="{D02D098C-5659-410C-AC74-1FD1ADFA208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myTemplate_10167107</Template>
  <TotalTime>3626</TotalTime>
  <Words>3279</Words>
  <Application>Microsoft Office PowerPoint</Application>
  <PresentationFormat>Экран (4:3)</PresentationFormat>
  <Paragraphs>567</Paragraphs>
  <Slides>20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myTemplate_10167107</vt:lpstr>
      <vt:lpstr>Worksheet</vt:lpstr>
      <vt:lpstr>  Путеводитель  по бюджету Городокского сельсовета  факт 2020-2021гг, план 2022 г.</vt:lpstr>
      <vt:lpstr>Уважаемые жители Городокского сельсовета</vt:lpstr>
      <vt:lpstr>Характеристика территории</vt:lpstr>
      <vt:lpstr>Сельские поселения в составе Городокского сельсовета </vt:lpstr>
      <vt:lpstr>Потребительский рынок </vt:lpstr>
      <vt:lpstr>Социальная сфера </vt:lpstr>
      <vt:lpstr>Социальная сфера </vt:lpstr>
      <vt:lpstr>Основные показатели социально-экономического развития Городокского сельсовета, тыс.руб.</vt:lpstr>
      <vt:lpstr>Структура расходов бюджета Городокского сельсовета , тыс.руб.</vt:lpstr>
      <vt:lpstr>Муниципальные программы бюджета Городокского сельсовета, тыс. руб.</vt:lpstr>
      <vt:lpstr>Муниципальная программа «Социально-экономическое развитие сельсовета» </vt:lpstr>
      <vt:lpstr>Подпрограмма  № 1  «Защита населения и территории Городокского сельсовета Минусинского района Красноярского края от чрезвычайных ситуаций и стихийных бедствий, пожаров»</vt:lpstr>
      <vt:lpstr>Подпрограмма  № 2  «Благоустройство и поддержка жилищно-комунального хозяйства»</vt:lpstr>
      <vt:lpstr>Слайд 14</vt:lpstr>
      <vt:lpstr>Подпрограмма  № 3  «Поддержка и развитие социальной  сферы»</vt:lpstr>
      <vt:lpstr>Подпрограмма  № 4  «Управление муниципальными финансами Городокского сельсовета»</vt:lpstr>
      <vt:lpstr>Муниципальная программа «Формирование комфортной городской (сельской) среды» </vt:lpstr>
      <vt:lpstr>Муниципальная программа «Формирование комфортной городской (сельской) среды» </vt:lpstr>
      <vt:lpstr>Слайд 19</vt:lpstr>
      <vt:lpstr>Проект  реализован в 2020 году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asu</dc:creator>
  <cp:lastModifiedBy>User</cp:lastModifiedBy>
  <cp:revision>533</cp:revision>
  <cp:lastPrinted>2020-05-22T06:38:10Z</cp:lastPrinted>
  <dcterms:created xsi:type="dcterms:W3CDTF">2020-05-20T01:56:53Z</dcterms:created>
  <dcterms:modified xsi:type="dcterms:W3CDTF">2022-03-31T03:26:48Z</dcterms:modified>
</cp:coreProperties>
</file>